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Raleway"/>
      <p:regular r:id="rId34"/>
      <p:bold r:id="rId35"/>
      <p:italic r:id="rId36"/>
      <p:boldItalic r:id="rId37"/>
    </p:embeddedFont>
    <p:embeddedFont>
      <p:font typeface="Merriweather"/>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2" roundtripDataSignature="AMtx7mjlEjBzsN/uxQxLLH0ocL+JCpnK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erriweather-italic.fntdata"/><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font" Target="fonts/Merriweather-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aleway-bold.fntdata"/><Relationship Id="rId12" Type="http://schemas.openxmlformats.org/officeDocument/2006/relationships/slide" Target="slides/slide8.xml"/><Relationship Id="rId34" Type="http://schemas.openxmlformats.org/officeDocument/2006/relationships/font" Target="fonts/Raleway-regular.fntdata"/><Relationship Id="rId15" Type="http://schemas.openxmlformats.org/officeDocument/2006/relationships/slide" Target="slides/slide11.xml"/><Relationship Id="rId37" Type="http://schemas.openxmlformats.org/officeDocument/2006/relationships/font" Target="fonts/Raleway-boldItalic.fntdata"/><Relationship Id="rId14" Type="http://schemas.openxmlformats.org/officeDocument/2006/relationships/slide" Target="slides/slide10.xml"/><Relationship Id="rId36" Type="http://schemas.openxmlformats.org/officeDocument/2006/relationships/font" Target="fonts/Raleway-italic.fntdata"/><Relationship Id="rId17" Type="http://schemas.openxmlformats.org/officeDocument/2006/relationships/slide" Target="slides/slide13.xml"/><Relationship Id="rId39" Type="http://schemas.openxmlformats.org/officeDocument/2006/relationships/font" Target="fonts/Merriweather-bold.fntdata"/><Relationship Id="rId16" Type="http://schemas.openxmlformats.org/officeDocument/2006/relationships/slide" Target="slides/slide12.xml"/><Relationship Id="rId38" Type="http://schemas.openxmlformats.org/officeDocument/2006/relationships/font" Target="fonts/Merriweather-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dp.login.iu.edu/idp/profile/cas/login?execution=e1s2"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holar.google.com/"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Clr>
                <a:srgbClr val="999999"/>
              </a:buClr>
              <a:buSzPts val="1000"/>
              <a:buFont typeface="Raleway"/>
              <a:buNone/>
            </a:pPr>
            <a:r>
              <a:t/>
            </a:r>
            <a:endParaRPr sz="1000">
              <a:solidFill>
                <a:srgbClr val="999999"/>
              </a:solidFill>
              <a:latin typeface="Raleway"/>
              <a:ea typeface="Raleway"/>
              <a:cs typeface="Raleway"/>
              <a:sym typeface="Ralew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40" name="Google Shape;24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b="1"/>
          </a:p>
        </p:txBody>
      </p:sp>
      <p:sp>
        <p:nvSpPr>
          <p:cNvPr id="248" name="Google Shape;24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Show the ACM Digital Library</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hlink"/>
              </a:buClr>
              <a:buSzPts val="1400"/>
              <a:buFont typeface="Calibri"/>
              <a:buNone/>
            </a:pPr>
            <a:r>
              <a:rPr lang="en-US" u="sng">
                <a:solidFill>
                  <a:schemeClr val="hlink"/>
                </a:solidFill>
                <a:hlinkClick r:id="rId2"/>
              </a:rPr>
              <a:t>https://idp.login.iu.edu/idp/profile/cas/login?execution=e1s2</a:t>
            </a:r>
            <a:r>
              <a:rPr lang="en-US"/>
              <a:t> </a:t>
            </a:r>
            <a:endParaRPr/>
          </a:p>
        </p:txBody>
      </p:sp>
      <p:sp>
        <p:nvSpPr>
          <p:cNvPr id="258" name="Google Shape;25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hlink"/>
              </a:buClr>
              <a:buSzPts val="1400"/>
              <a:buFont typeface="Calibri"/>
              <a:buNone/>
            </a:pPr>
            <a:r>
              <a:rPr lang="en-US" u="sng">
                <a:solidFill>
                  <a:schemeClr val="hlink"/>
                </a:solidFill>
                <a:hlinkClick r:id="rId2"/>
              </a:rPr>
              <a:t>https://scholar.google.com/</a:t>
            </a:r>
            <a:r>
              <a:rPr lang="en-US"/>
              <a:t> </a:t>
            </a:r>
            <a:endParaRPr/>
          </a:p>
        </p:txBody>
      </p:sp>
      <p:sp>
        <p:nvSpPr>
          <p:cNvPr id="265" name="Google Shape;26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72" name="Google Shape;27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87" name="Google Shape;28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1c89fe2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e1c89fe28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2e1c89fe28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bg>
      <p:bgPr>
        <a:solidFill>
          <a:schemeClr val="dk1"/>
        </a:solidFill>
      </p:bgPr>
    </p:bg>
    <p:spTree>
      <p:nvGrpSpPr>
        <p:cNvPr id="15" name="Shape 15"/>
        <p:cNvGrpSpPr/>
        <p:nvPr/>
      </p:nvGrpSpPr>
      <p:grpSpPr>
        <a:xfrm>
          <a:off x="0" y="0"/>
          <a:ext cx="0" cy="0"/>
          <a:chOff x="0" y="0"/>
          <a:chExt cx="0" cy="0"/>
        </a:xfrm>
      </p:grpSpPr>
      <p:pic>
        <p:nvPicPr>
          <p:cNvPr id="16" name="Google Shape;16;p30"/>
          <p:cNvPicPr preferRelativeResize="0"/>
          <p:nvPr/>
        </p:nvPicPr>
        <p:blipFill rotWithShape="1">
          <a:blip r:embed="rId2">
            <a:alphaModFix/>
          </a:blip>
          <a:srcRect b="0" l="0" r="0" t="0"/>
          <a:stretch/>
        </p:blipFill>
        <p:spPr>
          <a:xfrm>
            <a:off x="-36717" y="-38383"/>
            <a:ext cx="12265433" cy="6934765"/>
          </a:xfrm>
          <a:prstGeom prst="rect">
            <a:avLst/>
          </a:prstGeom>
          <a:noFill/>
          <a:ln>
            <a:noFill/>
          </a:ln>
        </p:spPr>
      </p:pic>
      <p:pic>
        <p:nvPicPr>
          <p:cNvPr id="17" name="Google Shape;17;p30"/>
          <p:cNvPicPr preferRelativeResize="0"/>
          <p:nvPr/>
        </p:nvPicPr>
        <p:blipFill rotWithShape="1">
          <a:blip r:embed="rId3">
            <a:alphaModFix/>
          </a:blip>
          <a:srcRect b="0" l="0" r="0" t="0"/>
          <a:stretch/>
        </p:blipFill>
        <p:spPr>
          <a:xfrm>
            <a:off x="-48799" y="-48733"/>
            <a:ext cx="12289597" cy="6955465"/>
          </a:xfrm>
          <a:prstGeom prst="rect">
            <a:avLst/>
          </a:prstGeom>
          <a:noFill/>
          <a:ln>
            <a:noFill/>
          </a:ln>
        </p:spPr>
      </p:pic>
      <p:sp>
        <p:nvSpPr>
          <p:cNvPr id="18" name="Google Shape;18;p30"/>
          <p:cNvSpPr txBox="1"/>
          <p:nvPr>
            <p:ph type="title"/>
          </p:nvPr>
        </p:nvSpPr>
        <p:spPr>
          <a:xfrm>
            <a:off x="3777400" y="1900667"/>
            <a:ext cx="4637200" cy="130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8300"/>
              <a:buFont typeface="Calibri"/>
              <a:buNone/>
              <a:defRPr sz="11066"/>
            </a:lvl1pPr>
            <a:lvl2pPr lvl="1" algn="ctr">
              <a:lnSpc>
                <a:spcPct val="100000"/>
              </a:lnSpc>
              <a:spcBef>
                <a:spcPts val="0"/>
              </a:spcBef>
              <a:spcAft>
                <a:spcPts val="0"/>
              </a:spcAft>
              <a:buSzPts val="8300"/>
              <a:buNone/>
              <a:defRPr sz="11066"/>
            </a:lvl2pPr>
            <a:lvl3pPr lvl="2" algn="ctr">
              <a:lnSpc>
                <a:spcPct val="100000"/>
              </a:lnSpc>
              <a:spcBef>
                <a:spcPts val="0"/>
              </a:spcBef>
              <a:spcAft>
                <a:spcPts val="0"/>
              </a:spcAft>
              <a:buSzPts val="8300"/>
              <a:buNone/>
              <a:defRPr sz="11066"/>
            </a:lvl3pPr>
            <a:lvl4pPr lvl="3" algn="ctr">
              <a:lnSpc>
                <a:spcPct val="100000"/>
              </a:lnSpc>
              <a:spcBef>
                <a:spcPts val="0"/>
              </a:spcBef>
              <a:spcAft>
                <a:spcPts val="0"/>
              </a:spcAft>
              <a:buSzPts val="8300"/>
              <a:buNone/>
              <a:defRPr sz="11066"/>
            </a:lvl4pPr>
            <a:lvl5pPr lvl="4" algn="ctr">
              <a:lnSpc>
                <a:spcPct val="100000"/>
              </a:lnSpc>
              <a:spcBef>
                <a:spcPts val="0"/>
              </a:spcBef>
              <a:spcAft>
                <a:spcPts val="0"/>
              </a:spcAft>
              <a:buSzPts val="8300"/>
              <a:buNone/>
              <a:defRPr sz="11066"/>
            </a:lvl5pPr>
            <a:lvl6pPr lvl="5" algn="ctr">
              <a:lnSpc>
                <a:spcPct val="100000"/>
              </a:lnSpc>
              <a:spcBef>
                <a:spcPts val="0"/>
              </a:spcBef>
              <a:spcAft>
                <a:spcPts val="0"/>
              </a:spcAft>
              <a:buSzPts val="8300"/>
              <a:buNone/>
              <a:defRPr sz="11066"/>
            </a:lvl6pPr>
            <a:lvl7pPr lvl="6" algn="ctr">
              <a:lnSpc>
                <a:spcPct val="100000"/>
              </a:lnSpc>
              <a:spcBef>
                <a:spcPts val="0"/>
              </a:spcBef>
              <a:spcAft>
                <a:spcPts val="0"/>
              </a:spcAft>
              <a:buSzPts val="8300"/>
              <a:buNone/>
              <a:defRPr sz="11066"/>
            </a:lvl7pPr>
            <a:lvl8pPr lvl="7" algn="ctr">
              <a:lnSpc>
                <a:spcPct val="100000"/>
              </a:lnSpc>
              <a:spcBef>
                <a:spcPts val="0"/>
              </a:spcBef>
              <a:spcAft>
                <a:spcPts val="0"/>
              </a:spcAft>
              <a:buSzPts val="8300"/>
              <a:buNone/>
              <a:defRPr sz="11066"/>
            </a:lvl8pPr>
            <a:lvl9pPr lvl="8" algn="ctr">
              <a:lnSpc>
                <a:spcPct val="100000"/>
              </a:lnSpc>
              <a:spcBef>
                <a:spcPts val="0"/>
              </a:spcBef>
              <a:spcAft>
                <a:spcPts val="0"/>
              </a:spcAft>
              <a:buSzPts val="8300"/>
              <a:buNone/>
              <a:defRPr sz="11066"/>
            </a:lvl9pPr>
          </a:lstStyle>
          <a:p/>
        </p:txBody>
      </p:sp>
      <p:sp>
        <p:nvSpPr>
          <p:cNvPr id="19" name="Google Shape;19;p30"/>
          <p:cNvSpPr txBox="1"/>
          <p:nvPr>
            <p:ph idx="1" type="subTitle"/>
          </p:nvPr>
        </p:nvSpPr>
        <p:spPr>
          <a:xfrm>
            <a:off x="4127400" y="3509317"/>
            <a:ext cx="3937200" cy="134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None/>
              <a:defRPr sz="2267"/>
            </a:lvl1pPr>
            <a:lvl2pPr lvl="1" algn="ctr">
              <a:lnSpc>
                <a:spcPct val="100000"/>
              </a:lnSpc>
              <a:spcBef>
                <a:spcPts val="0"/>
              </a:spcBef>
              <a:spcAft>
                <a:spcPts val="0"/>
              </a:spcAft>
              <a:buClr>
                <a:schemeClr val="dk1"/>
              </a:buClr>
              <a:buSzPts val="1700"/>
              <a:buNone/>
              <a:defRPr sz="2267"/>
            </a:lvl2pPr>
            <a:lvl3pPr lvl="2" algn="ctr">
              <a:lnSpc>
                <a:spcPct val="100000"/>
              </a:lnSpc>
              <a:spcBef>
                <a:spcPts val="0"/>
              </a:spcBef>
              <a:spcAft>
                <a:spcPts val="0"/>
              </a:spcAft>
              <a:buClr>
                <a:schemeClr val="dk1"/>
              </a:buClr>
              <a:buSzPts val="1700"/>
              <a:buNone/>
              <a:defRPr sz="2267"/>
            </a:lvl3pPr>
            <a:lvl4pPr lvl="3" algn="ctr">
              <a:lnSpc>
                <a:spcPct val="100000"/>
              </a:lnSpc>
              <a:spcBef>
                <a:spcPts val="0"/>
              </a:spcBef>
              <a:spcAft>
                <a:spcPts val="0"/>
              </a:spcAft>
              <a:buClr>
                <a:schemeClr val="dk1"/>
              </a:buClr>
              <a:buSzPts val="1700"/>
              <a:buNone/>
              <a:defRPr sz="2267"/>
            </a:lvl4pPr>
            <a:lvl5pPr lvl="4" algn="ctr">
              <a:lnSpc>
                <a:spcPct val="100000"/>
              </a:lnSpc>
              <a:spcBef>
                <a:spcPts val="0"/>
              </a:spcBef>
              <a:spcAft>
                <a:spcPts val="0"/>
              </a:spcAft>
              <a:buClr>
                <a:schemeClr val="dk1"/>
              </a:buClr>
              <a:buSzPts val="1700"/>
              <a:buNone/>
              <a:defRPr sz="2267"/>
            </a:lvl5pPr>
            <a:lvl6pPr lvl="5" algn="ctr">
              <a:lnSpc>
                <a:spcPct val="100000"/>
              </a:lnSpc>
              <a:spcBef>
                <a:spcPts val="0"/>
              </a:spcBef>
              <a:spcAft>
                <a:spcPts val="0"/>
              </a:spcAft>
              <a:buClr>
                <a:schemeClr val="dk1"/>
              </a:buClr>
              <a:buSzPts val="1700"/>
              <a:buNone/>
              <a:defRPr sz="2267"/>
            </a:lvl6pPr>
            <a:lvl7pPr lvl="6" algn="ctr">
              <a:lnSpc>
                <a:spcPct val="100000"/>
              </a:lnSpc>
              <a:spcBef>
                <a:spcPts val="0"/>
              </a:spcBef>
              <a:spcAft>
                <a:spcPts val="0"/>
              </a:spcAft>
              <a:buClr>
                <a:schemeClr val="dk1"/>
              </a:buClr>
              <a:buSzPts val="1700"/>
              <a:buNone/>
              <a:defRPr sz="2267"/>
            </a:lvl7pPr>
            <a:lvl8pPr lvl="7" algn="ctr">
              <a:lnSpc>
                <a:spcPct val="100000"/>
              </a:lnSpc>
              <a:spcBef>
                <a:spcPts val="0"/>
              </a:spcBef>
              <a:spcAft>
                <a:spcPts val="0"/>
              </a:spcAft>
              <a:buClr>
                <a:schemeClr val="dk1"/>
              </a:buClr>
              <a:buSzPts val="1700"/>
              <a:buNone/>
              <a:defRPr sz="2267"/>
            </a:lvl8pPr>
            <a:lvl9pPr lvl="8" algn="ctr">
              <a:lnSpc>
                <a:spcPct val="100000"/>
              </a:lnSpc>
              <a:spcBef>
                <a:spcPts val="0"/>
              </a:spcBef>
              <a:spcAft>
                <a:spcPts val="0"/>
              </a:spcAft>
              <a:buClr>
                <a:schemeClr val="dk1"/>
              </a:buClr>
              <a:buSzPts val="1700"/>
              <a:buNone/>
              <a:defRPr sz="2267"/>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40"/>
          <p:cNvSpPr/>
          <p:nvPr>
            <p:ph idx="2" type="pic"/>
          </p:nvPr>
        </p:nvSpPr>
        <p:spPr>
          <a:xfrm>
            <a:off x="5183188" y="987425"/>
            <a:ext cx="6172200" cy="4873625"/>
          </a:xfrm>
          <a:prstGeom prst="rect">
            <a:avLst/>
          </a:prstGeom>
          <a:noFill/>
          <a:ln>
            <a:noFill/>
          </a:ln>
        </p:spPr>
      </p:sp>
      <p:sp>
        <p:nvSpPr>
          <p:cNvPr id="78" name="Google Shape;78;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bg>
      <p:bgPr>
        <a:solidFill>
          <a:schemeClr val="dk1"/>
        </a:solidFill>
      </p:bgPr>
    </p:bg>
    <p:spTree>
      <p:nvGrpSpPr>
        <p:cNvPr id="26" name="Shape 26"/>
        <p:cNvGrpSpPr/>
        <p:nvPr/>
      </p:nvGrpSpPr>
      <p:grpSpPr>
        <a:xfrm>
          <a:off x="0" y="0"/>
          <a:ext cx="0" cy="0"/>
          <a:chOff x="0" y="0"/>
          <a:chExt cx="0" cy="0"/>
        </a:xfrm>
      </p:grpSpPr>
      <p:pic>
        <p:nvPicPr>
          <p:cNvPr id="27" name="Google Shape;27;p32"/>
          <p:cNvPicPr preferRelativeResize="0"/>
          <p:nvPr/>
        </p:nvPicPr>
        <p:blipFill rotWithShape="1">
          <a:blip r:embed="rId2">
            <a:alphaModFix/>
          </a:blip>
          <a:srcRect b="0" l="0" r="0" t="0"/>
          <a:stretch/>
        </p:blipFill>
        <p:spPr>
          <a:xfrm>
            <a:off x="-36717" y="-38383"/>
            <a:ext cx="12265433" cy="6934765"/>
          </a:xfrm>
          <a:prstGeom prst="rect">
            <a:avLst/>
          </a:prstGeom>
          <a:noFill/>
          <a:ln>
            <a:noFill/>
          </a:ln>
        </p:spPr>
      </p:pic>
      <p:pic>
        <p:nvPicPr>
          <p:cNvPr id="28" name="Google Shape;28;p32"/>
          <p:cNvPicPr preferRelativeResize="0"/>
          <p:nvPr/>
        </p:nvPicPr>
        <p:blipFill rotWithShape="1">
          <a:blip r:embed="rId3">
            <a:alphaModFix/>
          </a:blip>
          <a:srcRect b="0" l="0" r="0" t="0"/>
          <a:stretch/>
        </p:blipFill>
        <p:spPr>
          <a:xfrm>
            <a:off x="-48799" y="-48733"/>
            <a:ext cx="12289597" cy="6955465"/>
          </a:xfrm>
          <a:prstGeom prst="rect">
            <a:avLst/>
          </a:prstGeom>
          <a:noFill/>
          <a:ln>
            <a:noFill/>
          </a:ln>
        </p:spPr>
      </p:pic>
      <p:sp>
        <p:nvSpPr>
          <p:cNvPr id="29" name="Google Shape;29;p32"/>
          <p:cNvSpPr txBox="1"/>
          <p:nvPr>
            <p:ph type="title"/>
          </p:nvPr>
        </p:nvSpPr>
        <p:spPr>
          <a:xfrm>
            <a:off x="951000" y="2527133"/>
            <a:ext cx="5113200" cy="92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4300"/>
              <a:buFont typeface="Calibri"/>
              <a:buNone/>
              <a:defRPr sz="5733"/>
            </a:lvl1pPr>
            <a:lvl2pPr lvl="1" algn="l">
              <a:lnSpc>
                <a:spcPct val="100000"/>
              </a:lnSpc>
              <a:spcBef>
                <a:spcPts val="0"/>
              </a:spcBef>
              <a:spcAft>
                <a:spcPts val="0"/>
              </a:spcAft>
              <a:buSzPts val="4300"/>
              <a:buNone/>
              <a:defRPr sz="5733"/>
            </a:lvl2pPr>
            <a:lvl3pPr lvl="2" algn="l">
              <a:lnSpc>
                <a:spcPct val="100000"/>
              </a:lnSpc>
              <a:spcBef>
                <a:spcPts val="0"/>
              </a:spcBef>
              <a:spcAft>
                <a:spcPts val="0"/>
              </a:spcAft>
              <a:buSzPts val="4300"/>
              <a:buNone/>
              <a:defRPr sz="5733"/>
            </a:lvl3pPr>
            <a:lvl4pPr lvl="3" algn="l">
              <a:lnSpc>
                <a:spcPct val="100000"/>
              </a:lnSpc>
              <a:spcBef>
                <a:spcPts val="0"/>
              </a:spcBef>
              <a:spcAft>
                <a:spcPts val="0"/>
              </a:spcAft>
              <a:buSzPts val="4300"/>
              <a:buNone/>
              <a:defRPr sz="5733"/>
            </a:lvl4pPr>
            <a:lvl5pPr lvl="4" algn="l">
              <a:lnSpc>
                <a:spcPct val="100000"/>
              </a:lnSpc>
              <a:spcBef>
                <a:spcPts val="0"/>
              </a:spcBef>
              <a:spcAft>
                <a:spcPts val="0"/>
              </a:spcAft>
              <a:buSzPts val="4300"/>
              <a:buNone/>
              <a:defRPr sz="5733"/>
            </a:lvl5pPr>
            <a:lvl6pPr lvl="5" algn="l">
              <a:lnSpc>
                <a:spcPct val="100000"/>
              </a:lnSpc>
              <a:spcBef>
                <a:spcPts val="0"/>
              </a:spcBef>
              <a:spcAft>
                <a:spcPts val="0"/>
              </a:spcAft>
              <a:buSzPts val="4300"/>
              <a:buNone/>
              <a:defRPr sz="5733"/>
            </a:lvl6pPr>
            <a:lvl7pPr lvl="6" algn="l">
              <a:lnSpc>
                <a:spcPct val="100000"/>
              </a:lnSpc>
              <a:spcBef>
                <a:spcPts val="0"/>
              </a:spcBef>
              <a:spcAft>
                <a:spcPts val="0"/>
              </a:spcAft>
              <a:buSzPts val="4300"/>
              <a:buNone/>
              <a:defRPr sz="5733"/>
            </a:lvl7pPr>
            <a:lvl8pPr lvl="7" algn="l">
              <a:lnSpc>
                <a:spcPct val="100000"/>
              </a:lnSpc>
              <a:spcBef>
                <a:spcPts val="0"/>
              </a:spcBef>
              <a:spcAft>
                <a:spcPts val="0"/>
              </a:spcAft>
              <a:buSzPts val="4300"/>
              <a:buNone/>
              <a:defRPr sz="5733"/>
            </a:lvl8pPr>
            <a:lvl9pPr lvl="8" algn="l">
              <a:lnSpc>
                <a:spcPct val="100000"/>
              </a:lnSpc>
              <a:spcBef>
                <a:spcPts val="0"/>
              </a:spcBef>
              <a:spcAft>
                <a:spcPts val="0"/>
              </a:spcAft>
              <a:buSzPts val="4300"/>
              <a:buNone/>
              <a:defRPr sz="5733"/>
            </a:lvl9pPr>
          </a:lstStyle>
          <a:p/>
        </p:txBody>
      </p:sp>
      <p:sp>
        <p:nvSpPr>
          <p:cNvPr id="30" name="Google Shape;30;p32"/>
          <p:cNvSpPr txBox="1"/>
          <p:nvPr>
            <p:ph idx="1" type="subTitle"/>
          </p:nvPr>
        </p:nvSpPr>
        <p:spPr>
          <a:xfrm>
            <a:off x="951000" y="3781400"/>
            <a:ext cx="5113200" cy="164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2133"/>
            </a:lvl1pPr>
            <a:lvl2pPr lvl="1" algn="l">
              <a:lnSpc>
                <a:spcPct val="100000"/>
              </a:lnSpc>
              <a:spcBef>
                <a:spcPts val="0"/>
              </a:spcBef>
              <a:spcAft>
                <a:spcPts val="0"/>
              </a:spcAft>
              <a:buClr>
                <a:schemeClr val="dk1"/>
              </a:buClr>
              <a:buSzPts val="1600"/>
              <a:buNone/>
              <a:defRPr sz="2133"/>
            </a:lvl2pPr>
            <a:lvl3pPr lvl="2" algn="l">
              <a:lnSpc>
                <a:spcPct val="100000"/>
              </a:lnSpc>
              <a:spcBef>
                <a:spcPts val="0"/>
              </a:spcBef>
              <a:spcAft>
                <a:spcPts val="0"/>
              </a:spcAft>
              <a:buClr>
                <a:schemeClr val="dk1"/>
              </a:buClr>
              <a:buSzPts val="1600"/>
              <a:buNone/>
              <a:defRPr sz="2133"/>
            </a:lvl3pPr>
            <a:lvl4pPr lvl="3" algn="l">
              <a:lnSpc>
                <a:spcPct val="100000"/>
              </a:lnSpc>
              <a:spcBef>
                <a:spcPts val="0"/>
              </a:spcBef>
              <a:spcAft>
                <a:spcPts val="0"/>
              </a:spcAft>
              <a:buClr>
                <a:schemeClr val="dk1"/>
              </a:buClr>
              <a:buSzPts val="1600"/>
              <a:buNone/>
              <a:defRPr sz="2133"/>
            </a:lvl4pPr>
            <a:lvl5pPr lvl="4" algn="l">
              <a:lnSpc>
                <a:spcPct val="100000"/>
              </a:lnSpc>
              <a:spcBef>
                <a:spcPts val="0"/>
              </a:spcBef>
              <a:spcAft>
                <a:spcPts val="0"/>
              </a:spcAft>
              <a:buClr>
                <a:schemeClr val="dk1"/>
              </a:buClr>
              <a:buSzPts val="1600"/>
              <a:buNone/>
              <a:defRPr sz="2133"/>
            </a:lvl5pPr>
            <a:lvl6pPr lvl="5" algn="l">
              <a:lnSpc>
                <a:spcPct val="100000"/>
              </a:lnSpc>
              <a:spcBef>
                <a:spcPts val="0"/>
              </a:spcBef>
              <a:spcAft>
                <a:spcPts val="0"/>
              </a:spcAft>
              <a:buClr>
                <a:schemeClr val="dk1"/>
              </a:buClr>
              <a:buSzPts val="1600"/>
              <a:buNone/>
              <a:defRPr sz="2133"/>
            </a:lvl6pPr>
            <a:lvl7pPr lvl="6" algn="l">
              <a:lnSpc>
                <a:spcPct val="100000"/>
              </a:lnSpc>
              <a:spcBef>
                <a:spcPts val="0"/>
              </a:spcBef>
              <a:spcAft>
                <a:spcPts val="0"/>
              </a:spcAft>
              <a:buClr>
                <a:schemeClr val="dk1"/>
              </a:buClr>
              <a:buSzPts val="1600"/>
              <a:buNone/>
              <a:defRPr sz="2133"/>
            </a:lvl7pPr>
            <a:lvl8pPr lvl="7" algn="l">
              <a:lnSpc>
                <a:spcPct val="100000"/>
              </a:lnSpc>
              <a:spcBef>
                <a:spcPts val="0"/>
              </a:spcBef>
              <a:spcAft>
                <a:spcPts val="0"/>
              </a:spcAft>
              <a:buClr>
                <a:schemeClr val="dk1"/>
              </a:buClr>
              <a:buSzPts val="1600"/>
              <a:buNone/>
              <a:defRPr sz="2133"/>
            </a:lvl8pPr>
            <a:lvl9pPr lvl="8" algn="l">
              <a:lnSpc>
                <a:spcPct val="100000"/>
              </a:lnSpc>
              <a:spcBef>
                <a:spcPts val="0"/>
              </a:spcBef>
              <a:spcAft>
                <a:spcPts val="0"/>
              </a:spcAft>
              <a:buClr>
                <a:schemeClr val="dk1"/>
              </a:buClr>
              <a:buSzPts val="1600"/>
              <a:buNone/>
              <a:defRPr sz="2133"/>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8.png"/><Relationship Id="rId5" Type="http://schemas.openxmlformats.org/officeDocument/2006/relationships/image" Target="../media/image17.png"/><Relationship Id="rId6"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libraries.indiana.edu/acm-digital-library"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scholar.google.com/" TargetMode="Externa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hyperlink" Target="https://www.malihahashmi.com/" TargetMode="External"/><Relationship Id="rId5" Type="http://schemas.openxmlformats.org/officeDocument/2006/relationships/image" Target="../media/image2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ph type="title"/>
          </p:nvPr>
        </p:nvSpPr>
        <p:spPr>
          <a:xfrm>
            <a:off x="170658" y="2200952"/>
            <a:ext cx="11850657" cy="1304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8300"/>
              <a:buFont typeface="Calibri"/>
              <a:buNone/>
            </a:pPr>
            <a:r>
              <a:rPr lang="en-US" sz="6667">
                <a:solidFill>
                  <a:schemeClr val="lt1"/>
                </a:solidFill>
              </a:rPr>
              <a:t>Designs</a:t>
            </a:r>
            <a:endParaRPr sz="6667">
              <a:solidFill>
                <a:schemeClr val="lt1"/>
              </a:solidFill>
            </a:endParaRPr>
          </a:p>
        </p:txBody>
      </p:sp>
      <p:cxnSp>
        <p:nvCxnSpPr>
          <p:cNvPr id="99" name="Google Shape;99;p1"/>
          <p:cNvCxnSpPr/>
          <p:nvPr/>
        </p:nvCxnSpPr>
        <p:spPr>
          <a:xfrm>
            <a:off x="4271208" y="4005048"/>
            <a:ext cx="36496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10"/>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1" name="Google Shape;161;p10"/>
          <p:cNvSpPr/>
          <p:nvPr/>
        </p:nvSpPr>
        <p:spPr>
          <a:xfrm>
            <a:off x="0" y="891540"/>
            <a:ext cx="722376" cy="5071110"/>
          </a:xfrm>
          <a:prstGeom prst="rect">
            <a:avLst/>
          </a:prstGeom>
          <a:solidFill>
            <a:srgbClr val="4C52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2" name="Google Shape;162;p10"/>
          <p:cNvPicPr preferRelativeResize="0"/>
          <p:nvPr/>
        </p:nvPicPr>
        <p:blipFill rotWithShape="1">
          <a:blip r:embed="rId3">
            <a:alphaModFix/>
          </a:blip>
          <a:srcRect b="0" l="0" r="0" t="0"/>
          <a:stretch/>
        </p:blipFill>
        <p:spPr>
          <a:xfrm>
            <a:off x="2657623" y="891540"/>
            <a:ext cx="6927202" cy="50711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11"/>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8" name="Google Shape;168;p11"/>
          <p:cNvSpPr/>
          <p:nvPr/>
        </p:nvSpPr>
        <p:spPr>
          <a:xfrm>
            <a:off x="0" y="891540"/>
            <a:ext cx="722376" cy="5071110"/>
          </a:xfrm>
          <a:prstGeom prst="rect">
            <a:avLst/>
          </a:prstGeom>
          <a:solidFill>
            <a:srgbClr val="4C52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69" name="Google Shape;169;p11"/>
          <p:cNvPicPr preferRelativeResize="0"/>
          <p:nvPr/>
        </p:nvPicPr>
        <p:blipFill rotWithShape="1">
          <a:blip r:embed="rId3">
            <a:alphaModFix/>
          </a:blip>
          <a:srcRect b="0" l="0" r="0" t="0"/>
          <a:stretch/>
        </p:blipFill>
        <p:spPr>
          <a:xfrm>
            <a:off x="2676697" y="891540"/>
            <a:ext cx="6889055" cy="50711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2"/>
          <p:cNvSpPr txBox="1"/>
          <p:nvPr>
            <p:ph type="ctrTitle"/>
          </p:nvPr>
        </p:nvSpPr>
        <p:spPr>
          <a:xfrm>
            <a:off x="514000" y="3727300"/>
            <a:ext cx="4656300" cy="1039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rgbClr val="EEBC2D"/>
              </a:buClr>
              <a:buSzPts val="3200"/>
              <a:buFont typeface="Arial"/>
              <a:buNone/>
            </a:pPr>
            <a:r>
              <a:rPr lang="en-US" sz="3200"/>
              <a:t>… you </a:t>
            </a:r>
            <a:r>
              <a:rPr i="1" lang="en-US" sz="3200"/>
              <a:t>are not </a:t>
            </a:r>
            <a:r>
              <a:rPr lang="en-US" sz="3200"/>
              <a:t>the user!</a:t>
            </a:r>
            <a:endParaRPr sz="2133">
              <a:latin typeface="Arial"/>
              <a:ea typeface="Arial"/>
              <a:cs typeface="Arial"/>
              <a:sym typeface="Arial"/>
            </a:endParaRPr>
          </a:p>
          <a:p>
            <a:pPr indent="0" lvl="0" marL="0" rtl="0" algn="l">
              <a:lnSpc>
                <a:spcPct val="100000"/>
              </a:lnSpc>
              <a:spcBef>
                <a:spcPts val="0"/>
              </a:spcBef>
              <a:spcAft>
                <a:spcPts val="0"/>
              </a:spcAft>
              <a:buClr>
                <a:schemeClr val="dk1"/>
              </a:buClr>
              <a:buSzPts val="1600"/>
              <a:buFont typeface="Arial"/>
              <a:buNone/>
            </a:pPr>
            <a:r>
              <a:t/>
            </a:r>
            <a:endParaRPr sz="2133">
              <a:latin typeface="Arial"/>
              <a:ea typeface="Arial"/>
              <a:cs typeface="Arial"/>
              <a:sym typeface="Arial"/>
            </a:endParaRPr>
          </a:p>
          <a:p>
            <a:pPr indent="0" lvl="0" marL="0" rtl="0" algn="l">
              <a:lnSpc>
                <a:spcPct val="100000"/>
              </a:lnSpc>
              <a:spcBef>
                <a:spcPts val="0"/>
              </a:spcBef>
              <a:spcAft>
                <a:spcPts val="0"/>
              </a:spcAft>
              <a:buClr>
                <a:srgbClr val="EEBC2D"/>
              </a:buClr>
              <a:buSzPts val="3200"/>
              <a:buFont typeface="Arial"/>
              <a:buNone/>
            </a:pPr>
            <a:r>
              <a:t/>
            </a:r>
            <a:endParaRPr b="1" sz="3200"/>
          </a:p>
        </p:txBody>
      </p:sp>
      <p:sp>
        <p:nvSpPr>
          <p:cNvPr id="175" name="Google Shape;175;p12"/>
          <p:cNvSpPr txBox="1"/>
          <p:nvPr>
            <p:ph idx="4294967295"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2400"/>
              <a:buFont typeface="Calibri"/>
              <a:buNone/>
            </a:pPr>
            <a:r>
              <a:rPr b="1" lang="en-US" sz="3200"/>
              <a:t>And always remember…</a:t>
            </a:r>
            <a:endParaRPr b="1"/>
          </a:p>
        </p:txBody>
      </p:sp>
      <p:pic>
        <p:nvPicPr>
          <p:cNvPr id="176" name="Google Shape;176;p12"/>
          <p:cNvPicPr preferRelativeResize="0"/>
          <p:nvPr/>
        </p:nvPicPr>
        <p:blipFill rotWithShape="1">
          <a:blip r:embed="rId3">
            <a:alphaModFix/>
          </a:blip>
          <a:srcRect b="0" l="0" r="0" t="0"/>
          <a:stretch/>
        </p:blipFill>
        <p:spPr>
          <a:xfrm>
            <a:off x="8646663" y="1628100"/>
            <a:ext cx="3195824" cy="2398026"/>
          </a:xfrm>
          <a:prstGeom prst="rect">
            <a:avLst/>
          </a:prstGeom>
          <a:noFill/>
          <a:ln>
            <a:noFill/>
          </a:ln>
        </p:spPr>
      </p:pic>
      <p:pic>
        <p:nvPicPr>
          <p:cNvPr id="177" name="Google Shape;177;p12"/>
          <p:cNvPicPr preferRelativeResize="0"/>
          <p:nvPr/>
        </p:nvPicPr>
        <p:blipFill rotWithShape="1">
          <a:blip r:embed="rId4">
            <a:alphaModFix/>
          </a:blip>
          <a:srcRect b="0" l="0" r="0" t="0"/>
          <a:stretch/>
        </p:blipFill>
        <p:spPr>
          <a:xfrm>
            <a:off x="6039675" y="1628100"/>
            <a:ext cx="2398024" cy="2398024"/>
          </a:xfrm>
          <a:prstGeom prst="rect">
            <a:avLst/>
          </a:prstGeom>
          <a:noFill/>
          <a:ln>
            <a:noFill/>
          </a:ln>
        </p:spPr>
      </p:pic>
      <p:pic>
        <p:nvPicPr>
          <p:cNvPr id="178" name="Google Shape;178;p12"/>
          <p:cNvPicPr preferRelativeResize="0"/>
          <p:nvPr/>
        </p:nvPicPr>
        <p:blipFill rotWithShape="1">
          <a:blip r:embed="rId5">
            <a:alphaModFix/>
          </a:blip>
          <a:srcRect b="0" l="0" r="0" t="0"/>
          <a:stretch/>
        </p:blipFill>
        <p:spPr>
          <a:xfrm>
            <a:off x="5893865" y="1399500"/>
            <a:ext cx="5948614" cy="4925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82" name="Shape 182"/>
        <p:cNvGrpSpPr/>
        <p:nvPr/>
      </p:nvGrpSpPr>
      <p:grpSpPr>
        <a:xfrm>
          <a:off x="0" y="0"/>
          <a:ext cx="0" cy="0"/>
          <a:chOff x="0" y="0"/>
          <a:chExt cx="0" cy="0"/>
        </a:xfrm>
      </p:grpSpPr>
      <p:pic>
        <p:nvPicPr>
          <p:cNvPr id="183" name="Google Shape;183;p13"/>
          <p:cNvPicPr preferRelativeResize="0"/>
          <p:nvPr/>
        </p:nvPicPr>
        <p:blipFill rotWithShape="1">
          <a:blip r:embed="rId3">
            <a:alphaModFix/>
          </a:blip>
          <a:srcRect b="0" l="0" r="0" t="0"/>
          <a:stretch/>
        </p:blipFill>
        <p:spPr>
          <a:xfrm>
            <a:off x="1688500" y="191501"/>
            <a:ext cx="10126633" cy="6013234"/>
          </a:xfrm>
          <a:prstGeom prst="rect">
            <a:avLst/>
          </a:prstGeom>
          <a:noFill/>
          <a:ln>
            <a:noFill/>
          </a:ln>
        </p:spPr>
      </p:pic>
      <p:sp>
        <p:nvSpPr>
          <p:cNvPr id="184" name="Google Shape;184;p13"/>
          <p:cNvSpPr txBox="1"/>
          <p:nvPr>
            <p:ph type="title"/>
          </p:nvPr>
        </p:nvSpPr>
        <p:spPr>
          <a:xfrm>
            <a:off x="376867" y="191500"/>
            <a:ext cx="10744800" cy="15972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chemeClr val="dk1"/>
              </a:buClr>
              <a:buSzPts val="4300"/>
              <a:buFont typeface="Calibri"/>
              <a:buNone/>
            </a:pPr>
            <a:r>
              <a:rPr lang="en-US" sz="5600"/>
              <a:t>Design process at a glance</a:t>
            </a:r>
            <a:endParaRPr/>
          </a:p>
          <a:p>
            <a:pPr indent="0" lvl="0" marL="0" rtl="0" algn="l">
              <a:lnSpc>
                <a:spcPct val="90000"/>
              </a:lnSpc>
              <a:spcBef>
                <a:spcPts val="0"/>
              </a:spcBef>
              <a:spcAft>
                <a:spcPts val="0"/>
              </a:spcAft>
              <a:buClr>
                <a:schemeClr val="dk1"/>
              </a:buClr>
              <a:buSzPts val="4300"/>
              <a:buFont typeface="Calibri"/>
              <a:buNone/>
            </a:pPr>
            <a:r>
              <a:t/>
            </a:r>
            <a:endParaRPr sz="5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8" name="Shape 188"/>
        <p:cNvGrpSpPr/>
        <p:nvPr/>
      </p:nvGrpSpPr>
      <p:grpSpPr>
        <a:xfrm>
          <a:off x="0" y="0"/>
          <a:ext cx="0" cy="0"/>
          <a:chOff x="0" y="0"/>
          <a:chExt cx="0" cy="0"/>
        </a:xfrm>
      </p:grpSpPr>
      <p:sp>
        <p:nvSpPr>
          <p:cNvPr id="189" name="Google Shape;189;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white board with pink sticky notes on it&#10;&#10;Description automatically generated" id="190" name="Google Shape;190;p14"/>
          <p:cNvPicPr preferRelativeResize="0"/>
          <p:nvPr/>
        </p:nvPicPr>
        <p:blipFill rotWithShape="1">
          <a:blip r:embed="rId3">
            <a:alphaModFix/>
          </a:blip>
          <a:srcRect b="-1" l="16414" r="16778" t="0"/>
          <a:stretch/>
        </p:blipFill>
        <p:spPr>
          <a:xfrm>
            <a:off x="6103027" y="10"/>
            <a:ext cx="6088971" cy="6857990"/>
          </a:xfrm>
          <a:prstGeom prst="rect">
            <a:avLst/>
          </a:prstGeom>
          <a:noFill/>
          <a:ln>
            <a:noFill/>
          </a:ln>
        </p:spPr>
      </p:pic>
      <p:sp>
        <p:nvSpPr>
          <p:cNvPr id="191" name="Google Shape;191;p14"/>
          <p:cNvSpPr/>
          <p:nvPr/>
        </p:nvSpPr>
        <p:spPr>
          <a:xfrm>
            <a:off x="0" y="0"/>
            <a:ext cx="6103025" cy="6858000"/>
          </a:xfrm>
          <a:prstGeom prst="rect">
            <a:avLst/>
          </a:prstGeom>
          <a:solidFill>
            <a:schemeClr val="lt1"/>
          </a:solidFill>
          <a:ln>
            <a:noFill/>
          </a:ln>
          <a:effectLst>
            <a:outerShdw blurRad="889000" sx="90000" rotWithShape="0" algn="t" dir="21540000" dist="406400" sy="90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2" name="Google Shape;192;p14"/>
          <p:cNvSpPr/>
          <p:nvPr/>
        </p:nvSpPr>
        <p:spPr>
          <a:xfrm>
            <a:off x="0" y="0"/>
            <a:ext cx="6103025" cy="2285995"/>
          </a:xfrm>
          <a:prstGeom prst="rect">
            <a:avLst/>
          </a:prstGeom>
          <a:solidFill>
            <a:schemeClr val="lt1"/>
          </a:solidFill>
          <a:ln>
            <a:noFill/>
          </a:ln>
          <a:effectLst>
            <a:outerShdw blurRad="254000" sx="92000" rotWithShape="0" algn="t" dir="5460000" dist="127000" sy="92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3" name="Google Shape;193;p14"/>
          <p:cNvSpPr txBox="1"/>
          <p:nvPr>
            <p:ph idx="4294967295" type="title"/>
          </p:nvPr>
        </p:nvSpPr>
        <p:spPr>
          <a:xfrm>
            <a:off x="761801" y="328512"/>
            <a:ext cx="4778387" cy="16289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Today’s Agenda</a:t>
            </a:r>
            <a:endParaRPr/>
          </a:p>
        </p:txBody>
      </p:sp>
      <p:sp>
        <p:nvSpPr>
          <p:cNvPr id="194" name="Google Shape;194;p14"/>
          <p:cNvSpPr txBox="1"/>
          <p:nvPr/>
        </p:nvSpPr>
        <p:spPr>
          <a:xfrm>
            <a:off x="761801" y="2884929"/>
            <a:ext cx="4659756" cy="2137237"/>
          </a:xfrm>
          <a:prstGeom prst="rect">
            <a:avLst/>
          </a:prstGeom>
          <a:noFill/>
          <a:ln>
            <a:noFill/>
          </a:ln>
        </p:spPr>
        <p:txBody>
          <a:bodyPr anchorCtr="0" anchor="ctr" bIns="45700" lIns="91425" spcFirstLastPara="1" rIns="91425" wrap="square" tIns="45700">
            <a:normAutofit/>
          </a:bodyPr>
          <a:lstStyle/>
          <a:p>
            <a:pPr indent="-228600" lvl="0" marL="609585" marR="0" rtl="0" algn="l">
              <a:lnSpc>
                <a:spcPct val="90000"/>
              </a:lnSpc>
              <a:spcBef>
                <a:spcPts val="0"/>
              </a:spcBef>
              <a:spcAft>
                <a:spcPts val="0"/>
              </a:spcAft>
              <a:buClr>
                <a:schemeClr val="dk1"/>
              </a:buClr>
              <a:buSzPts val="1400"/>
              <a:buFont typeface="Arial"/>
              <a:buChar char="•"/>
            </a:pPr>
            <a:r>
              <a:rPr b="0" i="0" lang="en-US" sz="2000" u="none" cap="none" strike="noStrike">
                <a:solidFill>
                  <a:schemeClr val="dk1"/>
                </a:solidFill>
                <a:latin typeface="Calibri"/>
                <a:ea typeface="Calibri"/>
                <a:cs typeface="Calibri"/>
                <a:sym typeface="Calibri"/>
              </a:rPr>
              <a:t>Design Process </a:t>
            </a:r>
            <a:endParaRPr/>
          </a:p>
          <a:p>
            <a:pPr indent="-228600" lvl="0" marL="609585" marR="0" rtl="0" algn="l">
              <a:lnSpc>
                <a:spcPct val="90000"/>
              </a:lnSpc>
              <a:spcBef>
                <a:spcPts val="600"/>
              </a:spcBef>
              <a:spcAft>
                <a:spcPts val="0"/>
              </a:spcAft>
              <a:buClr>
                <a:schemeClr val="dk1"/>
              </a:buClr>
              <a:buSzPts val="1400"/>
              <a:buFont typeface="Arial"/>
              <a:buChar char="•"/>
            </a:pPr>
            <a:r>
              <a:rPr b="0" i="0" lang="en-US" sz="2000" u="none" cap="none" strike="noStrike">
                <a:solidFill>
                  <a:schemeClr val="dk1"/>
                </a:solidFill>
                <a:latin typeface="Calibri"/>
                <a:ea typeface="Calibri"/>
                <a:cs typeface="Calibri"/>
                <a:sym typeface="Calibri"/>
              </a:rPr>
              <a:t>Group formation</a:t>
            </a:r>
            <a:endParaRPr/>
          </a:p>
          <a:p>
            <a:pPr indent="-228600" lvl="0" marL="609585" marR="0" rtl="0" algn="l">
              <a:lnSpc>
                <a:spcPct val="90000"/>
              </a:lnSpc>
              <a:spcBef>
                <a:spcPts val="600"/>
              </a:spcBef>
              <a:spcAft>
                <a:spcPts val="0"/>
              </a:spcAft>
              <a:buClr>
                <a:schemeClr val="dk1"/>
              </a:buClr>
              <a:buSzPts val="1400"/>
              <a:buFont typeface="Arial"/>
              <a:buChar char="•"/>
            </a:pPr>
            <a:r>
              <a:rPr b="0" i="0" lang="en-US" sz="2000" u="none" cap="none" strike="noStrike">
                <a:solidFill>
                  <a:schemeClr val="dk1"/>
                </a:solidFill>
                <a:latin typeface="Calibri"/>
                <a:ea typeface="Calibri"/>
                <a:cs typeface="Calibri"/>
                <a:sym typeface="Calibri"/>
              </a:rPr>
              <a:t>Problem space</a:t>
            </a:r>
            <a:endParaRPr/>
          </a:p>
          <a:p>
            <a:pPr indent="-228600" lvl="0" marL="609585" marR="0" rtl="0" algn="l">
              <a:lnSpc>
                <a:spcPct val="90000"/>
              </a:lnSpc>
              <a:spcBef>
                <a:spcPts val="600"/>
              </a:spcBef>
              <a:spcAft>
                <a:spcPts val="0"/>
              </a:spcAft>
              <a:buClr>
                <a:schemeClr val="dk1"/>
              </a:buClr>
              <a:buSzPts val="1400"/>
              <a:buFont typeface="Arial"/>
              <a:buChar char="•"/>
            </a:pPr>
            <a:r>
              <a:rPr b="0" i="0" lang="en-US" sz="2000" u="none" cap="none" strike="noStrike">
                <a:solidFill>
                  <a:schemeClr val="dk1"/>
                </a:solidFill>
                <a:latin typeface="Calibri"/>
                <a:ea typeface="Calibri"/>
                <a:cs typeface="Calibri"/>
                <a:sym typeface="Calibri"/>
              </a:rPr>
              <a:t>Research</a:t>
            </a:r>
            <a:endParaRPr/>
          </a:p>
          <a:p>
            <a:pPr indent="-97361" lvl="0" marL="186262" marR="0" rtl="0" algn="l">
              <a:lnSpc>
                <a:spcPct val="90000"/>
              </a:lnSpc>
              <a:spcBef>
                <a:spcPts val="600"/>
              </a:spcBef>
              <a:spcAft>
                <a:spcPts val="600"/>
              </a:spcAft>
              <a:buClr>
                <a:schemeClr val="dk1"/>
              </a:buClr>
              <a:buSzPts val="14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ph type="title"/>
          </p:nvPr>
        </p:nvSpPr>
        <p:spPr>
          <a:xfrm>
            <a:off x="170658" y="2200952"/>
            <a:ext cx="11850657" cy="1304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8300"/>
              <a:buFont typeface="Calibri"/>
              <a:buNone/>
            </a:pPr>
            <a:r>
              <a:rPr lang="en-US" sz="6667">
                <a:solidFill>
                  <a:schemeClr val="lt1"/>
                </a:solidFill>
              </a:rPr>
              <a:t>Group Formation</a:t>
            </a:r>
            <a:endParaRPr sz="6667">
              <a:solidFill>
                <a:schemeClr val="lt1"/>
              </a:solidFill>
            </a:endParaRPr>
          </a:p>
        </p:txBody>
      </p:sp>
      <p:cxnSp>
        <p:nvCxnSpPr>
          <p:cNvPr id="200" name="Google Shape;200;p15"/>
          <p:cNvCxnSpPr/>
          <p:nvPr/>
        </p:nvCxnSpPr>
        <p:spPr>
          <a:xfrm>
            <a:off x="4271208" y="4005048"/>
            <a:ext cx="36496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6"/>
          <p:cNvSpPr txBox="1"/>
          <p:nvPr>
            <p:ph type="title"/>
          </p:nvPr>
        </p:nvSpPr>
        <p:spPr>
          <a:xfrm>
            <a:off x="170658" y="2200952"/>
            <a:ext cx="11850657" cy="1304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8300"/>
              <a:buFont typeface="Calibri"/>
              <a:buNone/>
            </a:pPr>
            <a:r>
              <a:rPr lang="en-US" sz="6667">
                <a:solidFill>
                  <a:schemeClr val="lt1"/>
                </a:solidFill>
              </a:rPr>
              <a:t>Problem Statement</a:t>
            </a:r>
            <a:endParaRPr sz="6667">
              <a:solidFill>
                <a:schemeClr val="lt1"/>
              </a:solidFill>
            </a:endParaRPr>
          </a:p>
        </p:txBody>
      </p:sp>
      <p:cxnSp>
        <p:nvCxnSpPr>
          <p:cNvPr id="206" name="Google Shape;206;p16"/>
          <p:cNvCxnSpPr/>
          <p:nvPr/>
        </p:nvCxnSpPr>
        <p:spPr>
          <a:xfrm>
            <a:off x="4271208" y="4005048"/>
            <a:ext cx="36496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10" name="Shape 210"/>
        <p:cNvGrpSpPr/>
        <p:nvPr/>
      </p:nvGrpSpPr>
      <p:grpSpPr>
        <a:xfrm>
          <a:off x="0" y="0"/>
          <a:ext cx="0" cy="0"/>
          <a:chOff x="0" y="0"/>
          <a:chExt cx="0" cy="0"/>
        </a:xfrm>
      </p:grpSpPr>
      <p:sp>
        <p:nvSpPr>
          <p:cNvPr id="211" name="Google Shape;211;p17"/>
          <p:cNvSpPr txBox="1"/>
          <p:nvPr>
            <p:ph type="title"/>
          </p:nvPr>
        </p:nvSpPr>
        <p:spPr>
          <a:xfrm>
            <a:off x="376867" y="191500"/>
            <a:ext cx="10744800" cy="15972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chemeClr val="dk1"/>
              </a:buClr>
              <a:buSzPts val="4300"/>
              <a:buFont typeface="Calibri"/>
              <a:buNone/>
            </a:pPr>
            <a:r>
              <a:rPr lang="en-US" sz="5600"/>
              <a:t>Problem Space</a:t>
            </a:r>
            <a:endParaRPr sz="5600"/>
          </a:p>
        </p:txBody>
      </p:sp>
      <p:sp>
        <p:nvSpPr>
          <p:cNvPr id="212" name="Google Shape;212;p17"/>
          <p:cNvSpPr txBox="1"/>
          <p:nvPr/>
        </p:nvSpPr>
        <p:spPr>
          <a:xfrm>
            <a:off x="376867" y="1788700"/>
            <a:ext cx="6096000" cy="92333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rgbClr val="000000"/>
              </a:buClr>
              <a:buSzPts val="1400"/>
              <a:buFont typeface="Raleway"/>
              <a:buChar char="●"/>
            </a:pPr>
            <a:r>
              <a:rPr b="0" i="0" lang="en-US" sz="1800" u="none" cap="none" strike="noStrike">
                <a:solidFill>
                  <a:schemeClr val="dk1"/>
                </a:solidFill>
                <a:latin typeface="Raleway"/>
                <a:ea typeface="Raleway"/>
                <a:cs typeface="Raleway"/>
                <a:sym typeface="Raleway"/>
              </a:rPr>
              <a:t>Narrow down the problem space</a:t>
            </a:r>
            <a:endParaRPr b="0" i="0" sz="1800" u="none" cap="none" strike="noStrike">
              <a:solidFill>
                <a:srgbClr val="000000"/>
              </a:solidFill>
              <a:latin typeface="Raleway"/>
              <a:ea typeface="Raleway"/>
              <a:cs typeface="Raleway"/>
              <a:sym typeface="Raleway"/>
            </a:endParaRPr>
          </a:p>
          <a:p>
            <a:pPr indent="-317500" lvl="0" marL="457200" marR="0" rtl="0" algn="l">
              <a:lnSpc>
                <a:spcPct val="100000"/>
              </a:lnSpc>
              <a:spcBef>
                <a:spcPts val="0"/>
              </a:spcBef>
              <a:spcAft>
                <a:spcPts val="0"/>
              </a:spcAft>
              <a:buClr>
                <a:srgbClr val="000000"/>
              </a:buClr>
              <a:buSzPts val="1400"/>
              <a:buFont typeface="Raleway"/>
              <a:buChar char="●"/>
            </a:pPr>
            <a:r>
              <a:rPr b="0" i="0" lang="en-US" sz="1800" u="none" cap="none" strike="noStrike">
                <a:solidFill>
                  <a:srgbClr val="000000"/>
                </a:solidFill>
                <a:latin typeface="Raleway"/>
                <a:ea typeface="Raleway"/>
                <a:cs typeface="Raleway"/>
                <a:sym typeface="Raleway"/>
              </a:rPr>
              <a:t>Decide who</a:t>
            </a:r>
            <a:r>
              <a:rPr b="0" i="0" lang="en-US" sz="1800" u="none" cap="none" strike="noStrike">
                <a:solidFill>
                  <a:schemeClr val="dk1"/>
                </a:solidFill>
                <a:latin typeface="Raleway"/>
                <a:ea typeface="Raleway"/>
                <a:cs typeface="Raleway"/>
                <a:sym typeface="Raleway"/>
              </a:rPr>
              <a:t> to concentrate on</a:t>
            </a:r>
            <a:endParaRPr/>
          </a:p>
          <a:p>
            <a:pPr indent="-317500" lvl="0" marL="457200" marR="0" rtl="0" algn="l">
              <a:lnSpc>
                <a:spcPct val="100000"/>
              </a:lnSpc>
              <a:spcBef>
                <a:spcPts val="0"/>
              </a:spcBef>
              <a:spcAft>
                <a:spcPts val="0"/>
              </a:spcAft>
              <a:buClr>
                <a:srgbClr val="000000"/>
              </a:buClr>
              <a:buSzPts val="1400"/>
              <a:buFont typeface="Raleway"/>
              <a:buChar char="●"/>
            </a:pPr>
            <a:r>
              <a:rPr b="0" i="0" lang="en-US" sz="1800" u="none" cap="none" strike="noStrike">
                <a:solidFill>
                  <a:schemeClr val="dk1"/>
                </a:solidFill>
                <a:latin typeface="Raleway"/>
                <a:ea typeface="Raleway"/>
                <a:cs typeface="Raleway"/>
                <a:sym typeface="Raleway"/>
              </a:rPr>
              <a:t>Identify what is the real problem </a:t>
            </a:r>
            <a:endParaRPr b="0" i="0" sz="1800" u="none" cap="none" strike="noStrike">
              <a:solidFill>
                <a:srgbClr val="000000"/>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16" name="Shape 216"/>
        <p:cNvGrpSpPr/>
        <p:nvPr/>
      </p:nvGrpSpPr>
      <p:grpSpPr>
        <a:xfrm>
          <a:off x="0" y="0"/>
          <a:ext cx="0" cy="0"/>
          <a:chOff x="0" y="0"/>
          <a:chExt cx="0" cy="0"/>
        </a:xfrm>
      </p:grpSpPr>
      <p:sp>
        <p:nvSpPr>
          <p:cNvPr id="217" name="Google Shape;217;p18"/>
          <p:cNvSpPr txBox="1"/>
          <p:nvPr>
            <p:ph type="title"/>
          </p:nvPr>
        </p:nvSpPr>
        <p:spPr>
          <a:xfrm>
            <a:off x="376867" y="191500"/>
            <a:ext cx="10744800" cy="1293197"/>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chemeClr val="dk1"/>
              </a:buClr>
              <a:buSzPts val="4300"/>
              <a:buFont typeface="Calibri"/>
              <a:buNone/>
            </a:pPr>
            <a:r>
              <a:rPr lang="en-US" sz="5600"/>
              <a:t>Formulate Problem Statement</a:t>
            </a:r>
            <a:endParaRPr/>
          </a:p>
        </p:txBody>
      </p:sp>
      <p:sp>
        <p:nvSpPr>
          <p:cNvPr id="218" name="Google Shape;218;p18"/>
          <p:cNvSpPr txBox="1"/>
          <p:nvPr/>
        </p:nvSpPr>
        <p:spPr>
          <a:xfrm>
            <a:off x="1337733" y="1484697"/>
            <a:ext cx="9211734" cy="5181803"/>
          </a:xfrm>
          <a:prstGeom prst="rect">
            <a:avLst/>
          </a:prstGeom>
          <a:noFill/>
          <a:ln>
            <a:noFill/>
          </a:ln>
        </p:spPr>
        <p:txBody>
          <a:bodyPr anchorCtr="0" anchor="t" bIns="45700" lIns="91425" spcFirstLastPara="1" rIns="91425" wrap="square" tIns="45700">
            <a:spAutoFit/>
          </a:bodyPr>
          <a:lstStyle/>
          <a:p>
            <a:pPr indent="-304800" lvl="0" marL="457200" marR="0" rtl="0" algn="l">
              <a:lnSpc>
                <a:spcPct val="187500"/>
              </a:lnSpc>
              <a:spcBef>
                <a:spcPts val="0"/>
              </a:spcBef>
              <a:spcAft>
                <a:spcPts val="0"/>
              </a:spcAft>
              <a:buClr>
                <a:schemeClr val="dk1"/>
              </a:buClr>
              <a:buSzPts val="1200"/>
              <a:buFont typeface="Merriweather"/>
              <a:buChar char="●"/>
            </a:pPr>
            <a:r>
              <a:rPr b="1" i="0" lang="en-US" sz="2000" u="none" cap="none" strike="noStrike">
                <a:solidFill>
                  <a:schemeClr val="dk1"/>
                </a:solidFill>
                <a:latin typeface="Merriweather"/>
                <a:ea typeface="Merriweather"/>
                <a:cs typeface="Merriweather"/>
                <a:sym typeface="Merriweather"/>
              </a:rPr>
              <a:t>Who is affected?</a:t>
            </a:r>
            <a:r>
              <a:rPr b="0" i="0" lang="en-US" sz="2000" u="none" cap="none" strike="noStrike">
                <a:solidFill>
                  <a:schemeClr val="dk1"/>
                </a:solidFill>
                <a:latin typeface="Merriweather"/>
                <a:ea typeface="Merriweather"/>
                <a:cs typeface="Merriweather"/>
                <a:sym typeface="Merriweather"/>
              </a:rPr>
              <a:t> </a:t>
            </a:r>
            <a:endParaRPr/>
          </a:p>
          <a:p>
            <a:pPr indent="-304800" lvl="1" marL="914400" marR="0" rtl="0" algn="l">
              <a:lnSpc>
                <a:spcPct val="187500"/>
              </a:lnSpc>
              <a:spcBef>
                <a:spcPts val="0"/>
              </a:spcBef>
              <a:spcAft>
                <a:spcPts val="0"/>
              </a:spcAft>
              <a:buClr>
                <a:schemeClr val="dk1"/>
              </a:buClr>
              <a:buSzPts val="1200"/>
              <a:buFont typeface="Merriweather"/>
              <a:buChar char="○"/>
            </a:pPr>
            <a:r>
              <a:rPr b="0" i="0" lang="en-US" sz="1400" u="none" cap="none" strike="noStrike">
                <a:solidFill>
                  <a:schemeClr val="dk1"/>
                </a:solidFill>
                <a:latin typeface="Merriweather"/>
                <a:ea typeface="Merriweather"/>
                <a:cs typeface="Merriweather"/>
                <a:sym typeface="Merriweather"/>
              </a:rPr>
              <a:t>Who is experiencing the problem? Can this user be further specified (by demographic, persona, motivation, reason for being in the situation)?</a:t>
            </a:r>
            <a:endParaRPr/>
          </a:p>
          <a:p>
            <a:pPr indent="-304800" lvl="0" marL="457200" marR="0" rtl="0" algn="l">
              <a:lnSpc>
                <a:spcPct val="187500"/>
              </a:lnSpc>
              <a:spcBef>
                <a:spcPts val="0"/>
              </a:spcBef>
              <a:spcAft>
                <a:spcPts val="0"/>
              </a:spcAft>
              <a:buClr>
                <a:schemeClr val="dk1"/>
              </a:buClr>
              <a:buSzPts val="1200"/>
              <a:buFont typeface="Merriweather"/>
              <a:buChar char="●"/>
            </a:pPr>
            <a:r>
              <a:rPr b="1" i="0" lang="en-US" sz="2000" u="none" cap="none" strike="noStrike">
                <a:solidFill>
                  <a:schemeClr val="dk1"/>
                </a:solidFill>
                <a:latin typeface="Merriweather"/>
                <a:ea typeface="Merriweather"/>
                <a:cs typeface="Merriweather"/>
                <a:sym typeface="Merriweather"/>
              </a:rPr>
              <a:t>What is the problem?</a:t>
            </a:r>
            <a:r>
              <a:rPr b="0" i="0" lang="en-US" sz="2000" u="none" cap="none" strike="noStrike">
                <a:solidFill>
                  <a:schemeClr val="dk1"/>
                </a:solidFill>
                <a:latin typeface="Merriweather"/>
                <a:ea typeface="Merriweather"/>
                <a:cs typeface="Merriweather"/>
                <a:sym typeface="Merriweather"/>
              </a:rPr>
              <a:t> </a:t>
            </a:r>
            <a:endParaRPr/>
          </a:p>
          <a:p>
            <a:pPr indent="-304800" lvl="1" marL="914400" marR="0" rtl="0" algn="l">
              <a:lnSpc>
                <a:spcPct val="187500"/>
              </a:lnSpc>
              <a:spcBef>
                <a:spcPts val="0"/>
              </a:spcBef>
              <a:spcAft>
                <a:spcPts val="0"/>
              </a:spcAft>
              <a:buClr>
                <a:schemeClr val="dk1"/>
              </a:buClr>
              <a:buSzPts val="1200"/>
              <a:buFont typeface="Merriweather"/>
              <a:buChar char="○"/>
            </a:pPr>
            <a:r>
              <a:rPr b="0" i="0" lang="en-US" sz="1400" u="none" cap="none" strike="noStrike">
                <a:solidFill>
                  <a:schemeClr val="dk1"/>
                </a:solidFill>
                <a:latin typeface="Merriweather"/>
                <a:ea typeface="Merriweather"/>
                <a:cs typeface="Merriweather"/>
                <a:sym typeface="Merriweather"/>
              </a:rPr>
              <a:t>What are the struggles? What task needs to be accomplished? What pain point needs to be relieved?</a:t>
            </a:r>
            <a:endParaRPr/>
          </a:p>
          <a:p>
            <a:pPr indent="-304800" lvl="0" marL="457200" marR="0" rtl="0" algn="l">
              <a:lnSpc>
                <a:spcPct val="187500"/>
              </a:lnSpc>
              <a:spcBef>
                <a:spcPts val="0"/>
              </a:spcBef>
              <a:spcAft>
                <a:spcPts val="0"/>
              </a:spcAft>
              <a:buClr>
                <a:schemeClr val="dk1"/>
              </a:buClr>
              <a:buSzPts val="1200"/>
              <a:buFont typeface="Merriweather"/>
              <a:buChar char="●"/>
            </a:pPr>
            <a:r>
              <a:rPr b="1" i="0" lang="en-US" sz="2000" u="none" cap="none" strike="noStrike">
                <a:solidFill>
                  <a:schemeClr val="dk1"/>
                </a:solidFill>
                <a:latin typeface="Merriweather"/>
                <a:ea typeface="Merriweather"/>
                <a:cs typeface="Merriweather"/>
                <a:sym typeface="Merriweather"/>
              </a:rPr>
              <a:t>Where does it happen?</a:t>
            </a:r>
            <a:r>
              <a:rPr b="0" i="0" lang="en-US" sz="2000" u="none" cap="none" strike="noStrike">
                <a:solidFill>
                  <a:schemeClr val="dk1"/>
                </a:solidFill>
                <a:latin typeface="Merriweather"/>
                <a:ea typeface="Merriweather"/>
                <a:cs typeface="Merriweather"/>
                <a:sym typeface="Merriweather"/>
              </a:rPr>
              <a:t> </a:t>
            </a:r>
            <a:endParaRPr/>
          </a:p>
          <a:p>
            <a:pPr indent="-304800" lvl="1" marL="914400" marR="0" rtl="0" algn="l">
              <a:lnSpc>
                <a:spcPct val="187500"/>
              </a:lnSpc>
              <a:spcBef>
                <a:spcPts val="0"/>
              </a:spcBef>
              <a:spcAft>
                <a:spcPts val="0"/>
              </a:spcAft>
              <a:buClr>
                <a:schemeClr val="dk1"/>
              </a:buClr>
              <a:buSzPts val="1200"/>
              <a:buFont typeface="Merriweather"/>
              <a:buChar char="○"/>
            </a:pPr>
            <a:r>
              <a:rPr b="0" i="0" lang="en-US" sz="1400" u="none" cap="none" strike="noStrike">
                <a:solidFill>
                  <a:schemeClr val="dk1"/>
                </a:solidFill>
                <a:latin typeface="Merriweather"/>
                <a:ea typeface="Merriweather"/>
                <a:cs typeface="Merriweather"/>
                <a:sym typeface="Merriweather"/>
              </a:rPr>
              <a:t>What is the context in which the user experiences the problem? Is it in a physical or digital space? Who else is involved?</a:t>
            </a:r>
            <a:endParaRPr/>
          </a:p>
          <a:p>
            <a:pPr indent="-304800" lvl="0" marL="457200" marR="0" rtl="0" algn="l">
              <a:lnSpc>
                <a:spcPct val="187500"/>
              </a:lnSpc>
              <a:spcBef>
                <a:spcPts val="0"/>
              </a:spcBef>
              <a:spcAft>
                <a:spcPts val="0"/>
              </a:spcAft>
              <a:buClr>
                <a:schemeClr val="dk1"/>
              </a:buClr>
              <a:buSzPts val="1200"/>
              <a:buFont typeface="Merriweather"/>
              <a:buChar char="●"/>
            </a:pPr>
            <a:r>
              <a:rPr b="1" i="0" lang="en-US" sz="2000" u="none" cap="none" strike="noStrike">
                <a:solidFill>
                  <a:schemeClr val="dk1"/>
                </a:solidFill>
                <a:latin typeface="Merriweather"/>
                <a:ea typeface="Merriweather"/>
                <a:cs typeface="Merriweather"/>
                <a:sym typeface="Merriweather"/>
              </a:rPr>
              <a:t>Why does it matter?</a:t>
            </a:r>
            <a:r>
              <a:rPr b="0" i="0" lang="en-US" sz="2000" u="none" cap="none" strike="noStrike">
                <a:solidFill>
                  <a:schemeClr val="dk1"/>
                </a:solidFill>
                <a:latin typeface="Merriweather"/>
                <a:ea typeface="Merriweather"/>
                <a:cs typeface="Merriweather"/>
                <a:sym typeface="Merriweather"/>
              </a:rPr>
              <a:t> </a:t>
            </a:r>
            <a:endParaRPr/>
          </a:p>
          <a:p>
            <a:pPr indent="-304800" lvl="1" marL="914400" marR="0" rtl="0" algn="l">
              <a:lnSpc>
                <a:spcPct val="187500"/>
              </a:lnSpc>
              <a:spcBef>
                <a:spcPts val="0"/>
              </a:spcBef>
              <a:spcAft>
                <a:spcPts val="0"/>
              </a:spcAft>
              <a:buClr>
                <a:schemeClr val="dk1"/>
              </a:buClr>
              <a:buSzPts val="1200"/>
              <a:buFont typeface="Merriweather"/>
              <a:buChar char="○"/>
            </a:pPr>
            <a:r>
              <a:rPr b="0" i="0" lang="en-US" sz="1400" u="none" cap="none" strike="noStrike">
                <a:solidFill>
                  <a:schemeClr val="dk1"/>
                </a:solidFill>
                <a:latin typeface="Merriweather"/>
                <a:ea typeface="Merriweather"/>
                <a:cs typeface="Merriweather"/>
                <a:sym typeface="Merriweather"/>
              </a:rPr>
              <a:t>Why is this problem worth solving? What value does it bring to the user? What value does it bring to the business?</a:t>
            </a:r>
            <a:endParaRPr b="0" i="0" sz="1400" u="none" cap="none" strike="noStrike">
              <a:solidFill>
                <a:schemeClr val="dk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22" name="Shape 222"/>
        <p:cNvGrpSpPr/>
        <p:nvPr/>
      </p:nvGrpSpPr>
      <p:grpSpPr>
        <a:xfrm>
          <a:off x="0" y="0"/>
          <a:ext cx="0" cy="0"/>
          <a:chOff x="0" y="0"/>
          <a:chExt cx="0" cy="0"/>
        </a:xfrm>
      </p:grpSpPr>
      <p:sp>
        <p:nvSpPr>
          <p:cNvPr id="223" name="Google Shape;223;p19"/>
          <p:cNvSpPr txBox="1"/>
          <p:nvPr>
            <p:ph type="title"/>
          </p:nvPr>
        </p:nvSpPr>
        <p:spPr>
          <a:xfrm>
            <a:off x="376867" y="191500"/>
            <a:ext cx="10744800" cy="15972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chemeClr val="dk1"/>
              </a:buClr>
              <a:buSzPts val="4300"/>
              <a:buFont typeface="Calibri"/>
              <a:buNone/>
            </a:pPr>
            <a:r>
              <a:rPr lang="en-US" sz="5600"/>
              <a:t>Formulate Problem Statement</a:t>
            </a:r>
            <a:endParaRPr/>
          </a:p>
        </p:txBody>
      </p:sp>
      <p:sp>
        <p:nvSpPr>
          <p:cNvPr id="224" name="Google Shape;224;p19"/>
          <p:cNvSpPr txBox="1"/>
          <p:nvPr/>
        </p:nvSpPr>
        <p:spPr>
          <a:xfrm>
            <a:off x="1366717" y="2443800"/>
            <a:ext cx="8765100" cy="9852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2600"/>
              <a:buFont typeface="Merriweather"/>
              <a:buNone/>
            </a:pPr>
            <a:r>
              <a:rPr b="1" i="0" lang="en-US" sz="2600" u="none" cap="none" strike="noStrike">
                <a:solidFill>
                  <a:schemeClr val="dk1"/>
                </a:solidFill>
                <a:latin typeface="Merriweather"/>
                <a:ea typeface="Merriweather"/>
                <a:cs typeface="Merriweather"/>
                <a:sym typeface="Merriweather"/>
              </a:rPr>
              <a:t>Our</a:t>
            </a:r>
            <a:r>
              <a:rPr b="0" i="0" lang="en-US" sz="2600" u="none" cap="none" strike="noStrike">
                <a:solidFill>
                  <a:schemeClr val="dk1"/>
                </a:solidFill>
                <a:latin typeface="Merriweather"/>
                <a:ea typeface="Merriweather"/>
                <a:cs typeface="Merriweather"/>
                <a:sym typeface="Merriweather"/>
              </a:rPr>
              <a:t> (who) </a:t>
            </a:r>
            <a:r>
              <a:rPr b="1" i="0" lang="en-US" sz="2600" u="none" cap="none" strike="noStrike">
                <a:solidFill>
                  <a:schemeClr val="dk1"/>
                </a:solidFill>
                <a:latin typeface="Merriweather"/>
                <a:ea typeface="Merriweather"/>
                <a:cs typeface="Merriweather"/>
                <a:sym typeface="Merriweather"/>
              </a:rPr>
              <a:t>has the problem that</a:t>
            </a:r>
            <a:r>
              <a:rPr b="0" i="0" lang="en-US" sz="2600" u="none" cap="none" strike="noStrike">
                <a:solidFill>
                  <a:schemeClr val="dk1"/>
                </a:solidFill>
                <a:latin typeface="Merriweather"/>
                <a:ea typeface="Merriweather"/>
                <a:cs typeface="Merriweather"/>
                <a:sym typeface="Merriweather"/>
              </a:rPr>
              <a:t> (what) </a:t>
            </a:r>
            <a:r>
              <a:rPr b="1" i="0" lang="en-US" sz="2600" u="none" cap="none" strike="noStrike">
                <a:solidFill>
                  <a:schemeClr val="dk1"/>
                </a:solidFill>
                <a:latin typeface="Merriweather"/>
                <a:ea typeface="Merriweather"/>
                <a:cs typeface="Merriweather"/>
                <a:sym typeface="Merriweather"/>
              </a:rPr>
              <a:t>when</a:t>
            </a:r>
            <a:r>
              <a:rPr b="0" i="0" lang="en-US" sz="2600" u="none" cap="none" strike="noStrike">
                <a:solidFill>
                  <a:schemeClr val="dk1"/>
                </a:solidFill>
                <a:latin typeface="Merriweather"/>
                <a:ea typeface="Merriweather"/>
                <a:cs typeface="Merriweather"/>
                <a:sym typeface="Merriweather"/>
              </a:rPr>
              <a:t> (where)</a:t>
            </a:r>
            <a:r>
              <a:rPr b="1" i="0" lang="en-US" sz="2600" u="none" cap="none" strike="noStrike">
                <a:solidFill>
                  <a:schemeClr val="dk1"/>
                </a:solidFill>
                <a:latin typeface="Merriweather"/>
                <a:ea typeface="Merriweather"/>
                <a:cs typeface="Merriweather"/>
                <a:sym typeface="Merriweather"/>
              </a:rPr>
              <a:t>. Our solution should deliver</a:t>
            </a:r>
            <a:r>
              <a:rPr b="0" i="0" lang="en-US" sz="2600" u="none" cap="none" strike="noStrike">
                <a:solidFill>
                  <a:schemeClr val="dk1"/>
                </a:solidFill>
                <a:latin typeface="Merriweather"/>
                <a:ea typeface="Merriweather"/>
                <a:cs typeface="Merriweather"/>
                <a:sym typeface="Merriweather"/>
              </a:rPr>
              <a:t> (why)</a:t>
            </a:r>
            <a:r>
              <a:rPr b="1" i="0" lang="en-US" sz="2600" u="none" cap="none" strike="noStrike">
                <a:solidFill>
                  <a:schemeClr val="dk1"/>
                </a:solidFill>
                <a:latin typeface="Merriweather"/>
                <a:ea typeface="Merriweather"/>
                <a:cs typeface="Merriweather"/>
                <a:sym typeface="Merriweather"/>
              </a:rPr>
              <a:t>.</a:t>
            </a:r>
            <a:endParaRPr b="0" i="0" sz="1200" u="none" cap="none" strike="noStrike">
              <a:solidFill>
                <a:schemeClr val="dk1"/>
              </a:solidFill>
              <a:latin typeface="Merriweather"/>
              <a:ea typeface="Merriweather"/>
              <a:cs typeface="Merriweather"/>
              <a:sym typeface="Merriweather"/>
            </a:endParaRPr>
          </a:p>
        </p:txBody>
      </p:sp>
      <p:sp>
        <p:nvSpPr>
          <p:cNvPr id="225" name="Google Shape;225;p19"/>
          <p:cNvSpPr txBox="1"/>
          <p:nvPr/>
        </p:nvSpPr>
        <p:spPr>
          <a:xfrm>
            <a:off x="1100667" y="4084100"/>
            <a:ext cx="10108081" cy="2000517"/>
          </a:xfrm>
          <a:prstGeom prst="rect">
            <a:avLst/>
          </a:prstGeom>
          <a:noFill/>
          <a:ln>
            <a:noFill/>
          </a:ln>
        </p:spPr>
        <p:txBody>
          <a:bodyPr anchorCtr="0" anchor="t" bIns="91425" lIns="91425" spcFirstLastPara="1" rIns="91425" wrap="square" tIns="91425">
            <a:spAutoFit/>
          </a:bodyPr>
          <a:lstStyle/>
          <a:p>
            <a:pPr indent="0" lvl="0" marL="0" marR="0" rtl="0" algn="l">
              <a:spcBef>
                <a:spcPts val="2400"/>
              </a:spcBef>
              <a:spcAft>
                <a:spcPts val="1200"/>
              </a:spcAft>
              <a:buClr>
                <a:schemeClr val="dk1"/>
              </a:buClr>
              <a:buSzPts val="2200"/>
              <a:buFont typeface="Merriweather"/>
              <a:buNone/>
            </a:pPr>
            <a:r>
              <a:rPr b="0" i="0" lang="en-US" sz="2200" u="none" cap="none" strike="noStrike">
                <a:solidFill>
                  <a:schemeClr val="dk1"/>
                </a:solidFill>
                <a:latin typeface="Merriweather"/>
                <a:ea typeface="Merriweather"/>
                <a:cs typeface="Merriweather"/>
                <a:sym typeface="Merriweather"/>
              </a:rPr>
              <a:t>Example:  “Our new mum has the problem that she has no one to talk to about the best way to care for her baby when she is at home alone every day. Our solution should deliver a way for her to feel connected to other mums so she feels less isolated and alone.”</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2"/>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2"/>
          <p:cNvSpPr txBox="1"/>
          <p:nvPr/>
        </p:nvSpPr>
        <p:spPr>
          <a:xfrm>
            <a:off x="838200" y="2844800"/>
            <a:ext cx="3785513" cy="1612715"/>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600"/>
              </a:spcAft>
              <a:buClr>
                <a:schemeClr val="dk1"/>
              </a:buClr>
              <a:buSzPts val="5200"/>
              <a:buFont typeface="Calibri"/>
              <a:buNone/>
            </a:pPr>
            <a:r>
              <a:rPr b="0" i="0" lang="en-US" sz="5200" u="none" cap="none" strike="noStrike">
                <a:solidFill>
                  <a:schemeClr val="dk1"/>
                </a:solidFill>
                <a:latin typeface="Calibri"/>
                <a:ea typeface="Calibri"/>
                <a:cs typeface="Calibri"/>
                <a:sym typeface="Calibri"/>
              </a:rPr>
              <a:t>Good or Bad?</a:t>
            </a:r>
            <a:endParaRPr/>
          </a:p>
        </p:txBody>
      </p:sp>
      <p:pic>
        <p:nvPicPr>
          <p:cNvPr id="106" name="Google Shape;106;p2"/>
          <p:cNvPicPr preferRelativeResize="0"/>
          <p:nvPr/>
        </p:nvPicPr>
        <p:blipFill rotWithShape="1">
          <a:blip r:embed="rId3">
            <a:alphaModFix/>
          </a:blip>
          <a:srcRect b="1" l="9940" r="9940" t="0"/>
          <a:stretch/>
        </p:blipFill>
        <p:spPr>
          <a:xfrm>
            <a:off x="5009505" y="10"/>
            <a:ext cx="7182495" cy="68579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0"/>
          <p:cNvSpPr txBox="1"/>
          <p:nvPr>
            <p:ph type="title"/>
          </p:nvPr>
        </p:nvSpPr>
        <p:spPr>
          <a:xfrm>
            <a:off x="170658" y="2200952"/>
            <a:ext cx="11850657" cy="1304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8300"/>
              <a:buFont typeface="Calibri"/>
              <a:buNone/>
            </a:pPr>
            <a:r>
              <a:rPr lang="en-US" sz="6667">
                <a:solidFill>
                  <a:schemeClr val="lt1"/>
                </a:solidFill>
              </a:rPr>
              <a:t>Research</a:t>
            </a:r>
            <a:endParaRPr sz="6667">
              <a:solidFill>
                <a:schemeClr val="lt1"/>
              </a:solidFill>
            </a:endParaRPr>
          </a:p>
        </p:txBody>
      </p:sp>
      <p:cxnSp>
        <p:nvCxnSpPr>
          <p:cNvPr id="231" name="Google Shape;231;p20"/>
          <p:cNvCxnSpPr/>
          <p:nvPr/>
        </p:nvCxnSpPr>
        <p:spPr>
          <a:xfrm>
            <a:off x="4271208" y="4005048"/>
            <a:ext cx="36496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35" name="Shape 235"/>
        <p:cNvGrpSpPr/>
        <p:nvPr/>
      </p:nvGrpSpPr>
      <p:grpSpPr>
        <a:xfrm>
          <a:off x="0" y="0"/>
          <a:ext cx="0" cy="0"/>
          <a:chOff x="0" y="0"/>
          <a:chExt cx="0" cy="0"/>
        </a:xfrm>
      </p:grpSpPr>
      <p:sp>
        <p:nvSpPr>
          <p:cNvPr id="236" name="Google Shape;236;p21"/>
          <p:cNvSpPr txBox="1"/>
          <p:nvPr>
            <p:ph type="title"/>
          </p:nvPr>
        </p:nvSpPr>
        <p:spPr>
          <a:xfrm>
            <a:off x="376867" y="191500"/>
            <a:ext cx="10744800" cy="15972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chemeClr val="dk1"/>
              </a:buClr>
              <a:buSzPts val="4300"/>
              <a:buFont typeface="Calibri"/>
              <a:buNone/>
            </a:pPr>
            <a:r>
              <a:rPr lang="en-US" sz="5600"/>
              <a:t>Primary vs Secondary Research</a:t>
            </a:r>
            <a:endParaRPr sz="5600"/>
          </a:p>
        </p:txBody>
      </p:sp>
      <p:pic>
        <p:nvPicPr>
          <p:cNvPr id="237" name="Google Shape;237;p21"/>
          <p:cNvPicPr preferRelativeResize="0"/>
          <p:nvPr/>
        </p:nvPicPr>
        <p:blipFill rotWithShape="1">
          <a:blip r:embed="rId3">
            <a:alphaModFix/>
          </a:blip>
          <a:srcRect b="0" l="0" r="0" t="0"/>
          <a:stretch/>
        </p:blipFill>
        <p:spPr>
          <a:xfrm>
            <a:off x="3599718" y="1958033"/>
            <a:ext cx="4591682" cy="4114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When </a:t>
            </a:r>
            <a:r>
              <a:rPr lang="en-US"/>
              <a:t>and </a:t>
            </a:r>
            <a:r>
              <a:rPr b="1" lang="en-US"/>
              <a:t>why </a:t>
            </a:r>
            <a:r>
              <a:rPr lang="en-US"/>
              <a:t>do we conduct secondary research?</a:t>
            </a:r>
            <a:endParaRPr/>
          </a:p>
        </p:txBody>
      </p:sp>
      <p:sp>
        <p:nvSpPr>
          <p:cNvPr id="243" name="Google Shape;243;p22"/>
          <p:cNvSpPr txBox="1"/>
          <p:nvPr>
            <p:ph idx="1" type="body"/>
          </p:nvPr>
        </p:nvSpPr>
        <p:spPr>
          <a:xfrm>
            <a:off x="838200" y="1825625"/>
            <a:ext cx="8564100" cy="3150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sz="2500"/>
              <a:t>When?</a:t>
            </a:r>
            <a:endParaRPr b="1" sz="2500"/>
          </a:p>
          <a:p>
            <a:pPr indent="-368300" lvl="0" marL="457200" rtl="0" algn="l">
              <a:lnSpc>
                <a:spcPct val="90000"/>
              </a:lnSpc>
              <a:spcBef>
                <a:spcPts val="0"/>
              </a:spcBef>
              <a:spcAft>
                <a:spcPts val="0"/>
              </a:spcAft>
              <a:buClr>
                <a:schemeClr val="dk1"/>
              </a:buClr>
              <a:buSzPts val="2200"/>
              <a:buChar char="•"/>
            </a:pPr>
            <a:r>
              <a:rPr lang="en-US" sz="2500"/>
              <a:t>Secondary research is </a:t>
            </a:r>
            <a:r>
              <a:rPr b="1" lang="en-US" sz="2500"/>
              <a:t>easy to do and </a:t>
            </a:r>
            <a:r>
              <a:rPr lang="en-US" sz="2500"/>
              <a:t>should be the </a:t>
            </a:r>
            <a:r>
              <a:rPr b="1" lang="en-US" sz="2500"/>
              <a:t>first step</a:t>
            </a:r>
            <a:r>
              <a:rPr lang="en-US" sz="2500"/>
              <a:t> in any systematic investigation.</a:t>
            </a:r>
            <a:endParaRPr sz="2500"/>
          </a:p>
          <a:p>
            <a:pPr indent="0" lvl="0" marL="0" rtl="0" algn="l">
              <a:lnSpc>
                <a:spcPct val="90000"/>
              </a:lnSpc>
              <a:spcBef>
                <a:spcPts val="0"/>
              </a:spcBef>
              <a:spcAft>
                <a:spcPts val="0"/>
              </a:spcAft>
              <a:buClr>
                <a:schemeClr val="dk1"/>
              </a:buClr>
              <a:buSzPts val="2800"/>
              <a:buNone/>
            </a:pPr>
            <a:r>
              <a:t/>
            </a:r>
            <a:endParaRPr b="1" sz="2500"/>
          </a:p>
          <a:p>
            <a:pPr indent="0" lvl="0" marL="0" rtl="0" algn="l">
              <a:lnSpc>
                <a:spcPct val="90000"/>
              </a:lnSpc>
              <a:spcBef>
                <a:spcPts val="0"/>
              </a:spcBef>
              <a:spcAft>
                <a:spcPts val="0"/>
              </a:spcAft>
              <a:buClr>
                <a:schemeClr val="dk1"/>
              </a:buClr>
              <a:buSzPts val="2800"/>
              <a:buNone/>
            </a:pPr>
            <a:r>
              <a:rPr b="1" lang="en-US" sz="2500"/>
              <a:t>Why?</a:t>
            </a:r>
            <a:endParaRPr sz="2500"/>
          </a:p>
          <a:p>
            <a:pPr indent="-368300" lvl="0" marL="457200" rtl="0" algn="l">
              <a:lnSpc>
                <a:spcPct val="90000"/>
              </a:lnSpc>
              <a:spcBef>
                <a:spcPts val="1000"/>
              </a:spcBef>
              <a:spcAft>
                <a:spcPts val="0"/>
              </a:spcAft>
              <a:buClr>
                <a:schemeClr val="dk1"/>
              </a:buClr>
              <a:buSzPts val="2200"/>
              <a:buChar char="•"/>
            </a:pPr>
            <a:r>
              <a:rPr b="1" lang="en-US" sz="2500"/>
              <a:t>Establish </a:t>
            </a:r>
            <a:r>
              <a:rPr lang="en-US" sz="2500"/>
              <a:t>what has already </a:t>
            </a:r>
            <a:r>
              <a:rPr b="1" lang="en-US" sz="2500"/>
              <a:t>been done</a:t>
            </a:r>
            <a:r>
              <a:rPr lang="en-US" sz="2500"/>
              <a:t> and </a:t>
            </a:r>
            <a:r>
              <a:rPr b="1" lang="en-US" sz="2500"/>
              <a:t>what hasn’t</a:t>
            </a:r>
            <a:r>
              <a:rPr lang="en-US" sz="2500"/>
              <a:t> and identify </a:t>
            </a:r>
            <a:r>
              <a:rPr b="1" lang="en-US" sz="2500"/>
              <a:t>knowledge gaps</a:t>
            </a:r>
            <a:r>
              <a:rPr lang="en-US" sz="2500"/>
              <a:t> and </a:t>
            </a:r>
            <a:r>
              <a:rPr b="1" lang="en-US" sz="2500"/>
              <a:t>niches </a:t>
            </a:r>
            <a:r>
              <a:rPr lang="en-US" sz="2500"/>
              <a:t>to </a:t>
            </a:r>
            <a:r>
              <a:rPr b="1" lang="en-US" sz="2500"/>
              <a:t>suggest a research direction</a:t>
            </a:r>
            <a:r>
              <a:rPr lang="en-US" sz="2500"/>
              <a:t>, methods, theories and/or </a:t>
            </a:r>
            <a:r>
              <a:rPr b="1" lang="en-US" sz="2500"/>
              <a:t>potential contributions.</a:t>
            </a:r>
            <a:r>
              <a:rPr lang="en-US" sz="2500"/>
              <a:t> </a:t>
            </a:r>
            <a:endParaRPr sz="1000"/>
          </a:p>
        </p:txBody>
      </p:sp>
      <p:sp>
        <p:nvSpPr>
          <p:cNvPr id="244" name="Google Shape;244;p22"/>
          <p:cNvSpPr txBox="1"/>
          <p:nvPr/>
        </p:nvSpPr>
        <p:spPr>
          <a:xfrm>
            <a:off x="9192000" y="5128875"/>
            <a:ext cx="3000000" cy="1613400"/>
          </a:xfrm>
          <a:prstGeom prst="rect">
            <a:avLst/>
          </a:prstGeom>
          <a:noFill/>
          <a:ln>
            <a:noFill/>
          </a:ln>
        </p:spPr>
        <p:txBody>
          <a:bodyPr anchorCtr="0" anchor="t" bIns="91425" lIns="91425" spcFirstLastPara="1" rIns="91425" wrap="square" tIns="91425">
            <a:noAutofit/>
          </a:bodyPr>
          <a:lstStyle/>
          <a:p>
            <a:pPr indent="0" lvl="0" marL="0" marR="0" rtl="0" algn="r">
              <a:lnSpc>
                <a:spcPct val="90000"/>
              </a:lnSpc>
              <a:spcBef>
                <a:spcPts val="1000"/>
              </a:spcBef>
              <a:spcAft>
                <a:spcPts val="0"/>
              </a:spcAft>
              <a:buClr>
                <a:schemeClr val="dk1"/>
              </a:buClr>
              <a:buSzPts val="2300"/>
              <a:buFont typeface="Calibri"/>
              <a:buNone/>
            </a:pPr>
            <a:r>
              <a:rPr b="0" i="1" lang="en-US" sz="2300" u="none" cap="none" strike="noStrike">
                <a:solidFill>
                  <a:schemeClr val="dk1"/>
                </a:solidFill>
                <a:latin typeface="Calibri"/>
                <a:ea typeface="Calibri"/>
                <a:cs typeface="Calibri"/>
                <a:sym typeface="Calibri"/>
              </a:rPr>
              <a:t>"If I have seen further, it is by standing upon the shoulders of giants”</a:t>
            </a:r>
            <a:endParaRPr b="0" i="1" sz="2300" u="none" cap="none" strike="noStrike">
              <a:solidFill>
                <a:schemeClr val="dk1"/>
              </a:solidFill>
              <a:latin typeface="Calibri"/>
              <a:ea typeface="Calibri"/>
              <a:cs typeface="Calibri"/>
              <a:sym typeface="Calibri"/>
            </a:endParaRPr>
          </a:p>
          <a:p>
            <a:pPr indent="0" lvl="0" marL="0" marR="0" rtl="0" algn="r">
              <a:lnSpc>
                <a:spcPct val="90000"/>
              </a:lnSpc>
              <a:spcBef>
                <a:spcPts val="100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 Newton</a:t>
            </a:r>
            <a:endParaRPr b="0" i="0" sz="2300" u="none" cap="none" strike="noStrike">
              <a:solidFill>
                <a:schemeClr val="dk1"/>
              </a:solidFill>
              <a:latin typeface="Calibri"/>
              <a:ea typeface="Calibri"/>
              <a:cs typeface="Calibri"/>
              <a:sym typeface="Calibri"/>
            </a:endParaRPr>
          </a:p>
          <a:p>
            <a:pPr indent="0" lvl="0" marL="0" marR="0" rtl="0" algn="r">
              <a:lnSpc>
                <a:spcPct val="90000"/>
              </a:lnSpc>
              <a:spcBef>
                <a:spcPts val="1000"/>
              </a:spcBef>
              <a:spcAft>
                <a:spcPts val="0"/>
              </a:spcAft>
              <a:buClr>
                <a:schemeClr val="dk1"/>
              </a:buClr>
              <a:buSzPts val="2700"/>
              <a:buFont typeface="Calibri"/>
              <a:buNone/>
            </a:pPr>
            <a:r>
              <a:t/>
            </a:r>
            <a:endParaRPr b="0" i="0" sz="2700" u="none" cap="none" strike="noStrike">
              <a:solidFill>
                <a:schemeClr val="dk1"/>
              </a:solidFill>
              <a:latin typeface="Calibri"/>
              <a:ea typeface="Calibri"/>
              <a:cs typeface="Calibri"/>
              <a:sym typeface="Calibri"/>
            </a:endParaRPr>
          </a:p>
        </p:txBody>
      </p:sp>
      <p:sp>
        <p:nvSpPr>
          <p:cNvPr id="245" name="Google Shape;245;p22"/>
          <p:cNvSpPr txBox="1"/>
          <p:nvPr/>
        </p:nvSpPr>
        <p:spPr>
          <a:xfrm>
            <a:off x="100575" y="5842825"/>
            <a:ext cx="8658300" cy="899400"/>
          </a:xfrm>
          <a:prstGeom prst="rect">
            <a:avLst/>
          </a:prstGeom>
          <a:noFill/>
          <a:ln>
            <a:noFill/>
          </a:ln>
        </p:spPr>
        <p:txBody>
          <a:bodyPr anchorCtr="0" anchor="t" bIns="91425" lIns="91425" spcFirstLastPara="1" rIns="91425" wrap="square" tIns="91425">
            <a:normAutofit/>
          </a:bodyPr>
          <a:lstStyle/>
          <a:p>
            <a:pPr indent="0" lvl="0" marL="0" marR="0" rtl="0" algn="l">
              <a:lnSpc>
                <a:spcPct val="90000"/>
              </a:lnSpc>
              <a:spcBef>
                <a:spcPts val="1000"/>
              </a:spcBef>
              <a:spcAft>
                <a:spcPts val="0"/>
              </a:spcAft>
              <a:buClr>
                <a:srgbClr val="FF0000"/>
              </a:buClr>
              <a:buSzPts val="1704"/>
              <a:buFont typeface="Calibri"/>
              <a:buNone/>
            </a:pPr>
            <a:r>
              <a:rPr b="0" i="1" lang="en-US" sz="1704" u="none" cap="none" strike="noStrike">
                <a:solidFill>
                  <a:srgbClr val="FF0000"/>
                </a:solidFill>
                <a:latin typeface="Calibri"/>
                <a:ea typeface="Calibri"/>
                <a:cs typeface="Calibri"/>
                <a:sym typeface="Calibri"/>
              </a:rPr>
              <a:t>Note: Every Project starts with Secondary Research.</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3"/>
          <p:cNvSpPr txBox="1"/>
          <p:nvPr>
            <p:ph idx="1" type="body"/>
          </p:nvPr>
        </p:nvSpPr>
        <p:spPr>
          <a:xfrm>
            <a:off x="608369" y="1531200"/>
            <a:ext cx="7947000" cy="4980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US" sz="3000"/>
              <a:t>Possible sources</a:t>
            </a:r>
            <a:r>
              <a:rPr lang="en-US" sz="3000"/>
              <a:t> of secondary research include:</a:t>
            </a:r>
            <a:endParaRPr sz="3000"/>
          </a:p>
          <a:p>
            <a:pPr indent="-342900" lvl="0" marL="914400" rtl="0" algn="l">
              <a:lnSpc>
                <a:spcPct val="115000"/>
              </a:lnSpc>
              <a:spcBef>
                <a:spcPts val="1000"/>
              </a:spcBef>
              <a:spcAft>
                <a:spcPts val="0"/>
              </a:spcAft>
              <a:buClr>
                <a:schemeClr val="dk1"/>
              </a:buClr>
              <a:buSzPts val="1800"/>
              <a:buChar char="•"/>
            </a:pPr>
            <a:r>
              <a:rPr lang="en-US"/>
              <a:t>Books, Research papers, Journal articles, Conference papers</a:t>
            </a:r>
            <a:endParaRPr/>
          </a:p>
          <a:p>
            <a:pPr indent="-342900" lvl="0" marL="914400" rtl="0" algn="l">
              <a:lnSpc>
                <a:spcPct val="115000"/>
              </a:lnSpc>
              <a:spcBef>
                <a:spcPts val="0"/>
              </a:spcBef>
              <a:spcAft>
                <a:spcPts val="0"/>
              </a:spcAft>
              <a:buClr>
                <a:schemeClr val="dk1"/>
              </a:buClr>
              <a:buSzPts val="1800"/>
              <a:buChar char="•"/>
            </a:pPr>
            <a:r>
              <a:rPr lang="en-US"/>
              <a:t>Marketing, Consumer and Economic Data</a:t>
            </a:r>
            <a:endParaRPr/>
          </a:p>
          <a:p>
            <a:pPr indent="-342900" lvl="0" marL="914400" rtl="0" algn="l">
              <a:lnSpc>
                <a:spcPct val="115000"/>
              </a:lnSpc>
              <a:spcBef>
                <a:spcPts val="0"/>
              </a:spcBef>
              <a:spcAft>
                <a:spcPts val="0"/>
              </a:spcAft>
              <a:buClr>
                <a:schemeClr val="dk1"/>
              </a:buClr>
              <a:buSzPts val="1800"/>
              <a:buChar char="•"/>
            </a:pPr>
            <a:r>
              <a:rPr lang="en-US"/>
              <a:t>Museums, Archives, Archaeological sites, Satellite Imagery, Large Datasets  </a:t>
            </a:r>
            <a:endParaRPr/>
          </a:p>
          <a:p>
            <a:pPr indent="-342900" lvl="0" marL="914400" rtl="0" algn="l">
              <a:lnSpc>
                <a:spcPct val="115000"/>
              </a:lnSpc>
              <a:spcBef>
                <a:spcPts val="0"/>
              </a:spcBef>
              <a:spcAft>
                <a:spcPts val="0"/>
              </a:spcAft>
              <a:buClr>
                <a:schemeClr val="dk1"/>
              </a:buClr>
              <a:buSzPts val="1800"/>
              <a:buChar char="•"/>
            </a:pPr>
            <a:r>
              <a:rPr lang="en-US"/>
              <a:t>Records and statistics from government, non-government organizations (NGOs)</a:t>
            </a:r>
            <a:endParaRPr/>
          </a:p>
          <a:p>
            <a:pPr indent="-342900" lvl="0" marL="914400" rtl="0" algn="l">
              <a:lnSpc>
                <a:spcPct val="115000"/>
              </a:lnSpc>
              <a:spcBef>
                <a:spcPts val="0"/>
              </a:spcBef>
              <a:spcAft>
                <a:spcPts val="0"/>
              </a:spcAft>
              <a:buClr>
                <a:schemeClr val="dk1"/>
              </a:buClr>
              <a:buSzPts val="1800"/>
              <a:buChar char="•"/>
            </a:pPr>
            <a:r>
              <a:rPr lang="en-US"/>
              <a:t>Newspapers, Tech Magazines, TV shows, Youtube, Social Media, etc. </a:t>
            </a:r>
            <a:endParaRPr/>
          </a:p>
        </p:txBody>
      </p:sp>
      <p:sp>
        <p:nvSpPr>
          <p:cNvPr id="251" name="Google Shape;251;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Secondary Research</a:t>
            </a:r>
            <a:endParaRPr sz="4000"/>
          </a:p>
        </p:txBody>
      </p:sp>
      <p:pic>
        <p:nvPicPr>
          <p:cNvPr id="252" name="Google Shape;252;p23"/>
          <p:cNvPicPr preferRelativeResize="0"/>
          <p:nvPr/>
        </p:nvPicPr>
        <p:blipFill rotWithShape="1">
          <a:blip r:embed="rId3">
            <a:alphaModFix/>
          </a:blip>
          <a:srcRect b="0" l="0" r="0" t="0"/>
          <a:stretch/>
        </p:blipFill>
        <p:spPr>
          <a:xfrm>
            <a:off x="8595063" y="2757250"/>
            <a:ext cx="2526950" cy="2526950"/>
          </a:xfrm>
          <a:prstGeom prst="rect">
            <a:avLst/>
          </a:prstGeom>
          <a:noFill/>
          <a:ln>
            <a:noFill/>
          </a:ln>
        </p:spPr>
      </p:pic>
      <p:pic>
        <p:nvPicPr>
          <p:cNvPr id="253" name="Google Shape;253;p23"/>
          <p:cNvPicPr preferRelativeResize="0"/>
          <p:nvPr/>
        </p:nvPicPr>
        <p:blipFill rotWithShape="1">
          <a:blip r:embed="rId4">
            <a:alphaModFix/>
          </a:blip>
          <a:srcRect b="0" l="0" r="0" t="0"/>
          <a:stretch/>
        </p:blipFill>
        <p:spPr>
          <a:xfrm>
            <a:off x="8515675" y="2178650"/>
            <a:ext cx="2838125" cy="1451168"/>
          </a:xfrm>
          <a:prstGeom prst="rect">
            <a:avLst/>
          </a:prstGeom>
          <a:noFill/>
          <a:ln>
            <a:noFill/>
          </a:ln>
        </p:spPr>
      </p:pic>
      <p:pic>
        <p:nvPicPr>
          <p:cNvPr id="254" name="Google Shape;254;p23"/>
          <p:cNvPicPr preferRelativeResize="0"/>
          <p:nvPr/>
        </p:nvPicPr>
        <p:blipFill rotWithShape="1">
          <a:blip r:embed="rId5">
            <a:alphaModFix/>
          </a:blip>
          <a:srcRect b="0" l="0" r="0" t="0"/>
          <a:stretch/>
        </p:blipFill>
        <p:spPr>
          <a:xfrm>
            <a:off x="10303600" y="5061375"/>
            <a:ext cx="1251025" cy="1251025"/>
          </a:xfrm>
          <a:prstGeom prst="rect">
            <a:avLst/>
          </a:prstGeom>
          <a:noFill/>
          <a:ln>
            <a:noFill/>
          </a:ln>
        </p:spPr>
      </p:pic>
      <p:pic>
        <p:nvPicPr>
          <p:cNvPr id="255" name="Google Shape;255;p23"/>
          <p:cNvPicPr preferRelativeResize="0"/>
          <p:nvPr/>
        </p:nvPicPr>
        <p:blipFill rotWithShape="1">
          <a:blip r:embed="rId6">
            <a:alphaModFix/>
          </a:blip>
          <a:srcRect b="0" l="0" r="0" t="0"/>
          <a:stretch/>
        </p:blipFill>
        <p:spPr>
          <a:xfrm>
            <a:off x="8556328" y="5061375"/>
            <a:ext cx="1325701" cy="1325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4"/>
          <p:cNvSpPr txBox="1"/>
          <p:nvPr>
            <p:ph idx="1" type="body"/>
          </p:nvPr>
        </p:nvSpPr>
        <p:spPr>
          <a:xfrm>
            <a:off x="838200" y="1825625"/>
            <a:ext cx="39792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We can search for these sources on the internet, for example: </a:t>
            </a:r>
            <a:endParaRPr/>
          </a:p>
          <a:p>
            <a:pPr indent="0" lvl="0" marL="0" rtl="0" algn="l">
              <a:lnSpc>
                <a:spcPct val="90000"/>
              </a:lnSpc>
              <a:spcBef>
                <a:spcPts val="1000"/>
              </a:spcBef>
              <a:spcAft>
                <a:spcPts val="0"/>
              </a:spcAft>
              <a:buClr>
                <a:schemeClr val="dk1"/>
              </a:buClr>
              <a:buSzPts val="2800"/>
              <a:buNone/>
            </a:pPr>
            <a:r>
              <a:rPr b="1" lang="en-US" u="sng">
                <a:solidFill>
                  <a:schemeClr val="hlink"/>
                </a:solidFill>
                <a:hlinkClick r:id="rId3"/>
              </a:rPr>
              <a:t>ACM digital library</a:t>
            </a:r>
            <a:endParaRPr b="1"/>
          </a:p>
        </p:txBody>
      </p:sp>
      <p:pic>
        <p:nvPicPr>
          <p:cNvPr id="261" name="Google Shape;261;p24"/>
          <p:cNvPicPr preferRelativeResize="0"/>
          <p:nvPr/>
        </p:nvPicPr>
        <p:blipFill rotWithShape="1">
          <a:blip r:embed="rId4">
            <a:alphaModFix/>
          </a:blip>
          <a:srcRect b="0" l="0" r="0" t="0"/>
          <a:stretch/>
        </p:blipFill>
        <p:spPr>
          <a:xfrm>
            <a:off x="5416800" y="2786308"/>
            <a:ext cx="6775201" cy="4071692"/>
          </a:xfrm>
          <a:prstGeom prst="rect">
            <a:avLst/>
          </a:prstGeom>
          <a:noFill/>
          <a:ln>
            <a:noFill/>
          </a:ln>
        </p:spPr>
      </p:pic>
      <p:sp>
        <p:nvSpPr>
          <p:cNvPr id="262" name="Google Shape;262;p24"/>
          <p:cNvSpPr txBox="1"/>
          <p:nvPr/>
        </p:nvSpPr>
        <p:spPr>
          <a:xfrm>
            <a:off x="838200" y="273237"/>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Secondary Research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idx="1" type="body"/>
          </p:nvPr>
        </p:nvSpPr>
        <p:spPr>
          <a:xfrm>
            <a:off x="838200" y="1825625"/>
            <a:ext cx="37977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We can search for these sources on the internet, for example: </a:t>
            </a:r>
            <a:endParaRPr/>
          </a:p>
          <a:p>
            <a:pPr indent="0" lvl="0" marL="0" rtl="0" algn="l">
              <a:lnSpc>
                <a:spcPct val="90000"/>
              </a:lnSpc>
              <a:spcBef>
                <a:spcPts val="1000"/>
              </a:spcBef>
              <a:spcAft>
                <a:spcPts val="0"/>
              </a:spcAft>
              <a:buClr>
                <a:schemeClr val="dk1"/>
              </a:buClr>
              <a:buSzPts val="2800"/>
              <a:buNone/>
            </a:pPr>
            <a:r>
              <a:rPr b="1" lang="en-US" u="sng">
                <a:solidFill>
                  <a:schemeClr val="hlink"/>
                </a:solidFill>
                <a:hlinkClick r:id="rId3"/>
              </a:rPr>
              <a:t>Google Scholar</a:t>
            </a:r>
            <a:endParaRPr b="1"/>
          </a:p>
        </p:txBody>
      </p:sp>
      <p:pic>
        <p:nvPicPr>
          <p:cNvPr id="268" name="Google Shape;268;p25"/>
          <p:cNvPicPr preferRelativeResize="0"/>
          <p:nvPr/>
        </p:nvPicPr>
        <p:blipFill rotWithShape="1">
          <a:blip r:embed="rId4">
            <a:alphaModFix/>
          </a:blip>
          <a:srcRect b="0" l="0" r="0" t="0"/>
          <a:stretch/>
        </p:blipFill>
        <p:spPr>
          <a:xfrm>
            <a:off x="5000800" y="2684025"/>
            <a:ext cx="7191198" cy="4173976"/>
          </a:xfrm>
          <a:prstGeom prst="rect">
            <a:avLst/>
          </a:prstGeom>
          <a:noFill/>
          <a:ln>
            <a:noFill/>
          </a:ln>
        </p:spPr>
      </p:pic>
      <p:sp>
        <p:nvSpPr>
          <p:cNvPr id="269" name="Google Shape;269;p25"/>
          <p:cNvSpPr txBox="1"/>
          <p:nvPr/>
        </p:nvSpPr>
        <p:spPr>
          <a:xfrm>
            <a:off x="838200" y="290171"/>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Secondary Research</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txBox="1"/>
          <p:nvPr>
            <p:ph idx="1" type="body"/>
          </p:nvPr>
        </p:nvSpPr>
        <p:spPr>
          <a:xfrm>
            <a:off x="838200" y="1837500"/>
            <a:ext cx="58080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en-US" sz="3000"/>
              <a:t>For </a:t>
            </a:r>
            <a:r>
              <a:rPr b="1" lang="en-US" sz="3000"/>
              <a:t>designers</a:t>
            </a:r>
            <a:r>
              <a:rPr lang="en-US" sz="3000"/>
              <a:t>, possible sources of secondary research may also include</a:t>
            </a:r>
            <a:r>
              <a:rPr lang="en-US"/>
              <a:t>:</a:t>
            </a:r>
            <a:endParaRPr/>
          </a:p>
          <a:p>
            <a:pPr indent="0" lvl="0" marL="0" rtl="0" algn="l">
              <a:lnSpc>
                <a:spcPct val="90000"/>
              </a:lnSpc>
              <a:spcBef>
                <a:spcPts val="0"/>
              </a:spcBef>
              <a:spcAft>
                <a:spcPts val="0"/>
              </a:spcAft>
              <a:buClr>
                <a:schemeClr val="dk1"/>
              </a:buClr>
              <a:buSzPts val="2800"/>
              <a:buNone/>
            </a:pPr>
            <a:r>
              <a:t/>
            </a:r>
            <a:endParaRPr/>
          </a:p>
          <a:p>
            <a:pPr indent="-342900" lvl="0" marL="457200" rtl="0" algn="l">
              <a:lnSpc>
                <a:spcPct val="90000"/>
              </a:lnSpc>
              <a:spcBef>
                <a:spcPts val="1000"/>
              </a:spcBef>
              <a:spcAft>
                <a:spcPts val="0"/>
              </a:spcAft>
              <a:buClr>
                <a:schemeClr val="dk1"/>
              </a:buClr>
              <a:buSzPts val="1800"/>
              <a:buChar char="•"/>
            </a:pPr>
            <a:r>
              <a:rPr lang="en-US"/>
              <a:t>precedent projects, products or case studies documented in various ways;</a:t>
            </a:r>
            <a:endParaRPr/>
          </a:p>
          <a:p>
            <a:pPr indent="-342900" lvl="0" marL="457200" rtl="0" algn="l">
              <a:lnSpc>
                <a:spcPct val="90000"/>
              </a:lnSpc>
              <a:spcBef>
                <a:spcPts val="0"/>
              </a:spcBef>
              <a:spcAft>
                <a:spcPts val="0"/>
              </a:spcAft>
              <a:buClr>
                <a:schemeClr val="dk1"/>
              </a:buClr>
              <a:buSzPts val="1800"/>
              <a:buChar char="•"/>
            </a:pPr>
            <a:r>
              <a:rPr lang="en-US"/>
              <a:t>photographs, maps, diagrams, and other visual support records;</a:t>
            </a:r>
            <a:endParaRPr/>
          </a:p>
        </p:txBody>
      </p:sp>
      <p:pic>
        <p:nvPicPr>
          <p:cNvPr id="275" name="Google Shape;275;p26"/>
          <p:cNvPicPr preferRelativeResize="0"/>
          <p:nvPr/>
        </p:nvPicPr>
        <p:blipFill rotWithShape="1">
          <a:blip r:embed="rId3">
            <a:alphaModFix/>
          </a:blip>
          <a:srcRect b="0" l="0" r="0" t="0"/>
          <a:stretch/>
        </p:blipFill>
        <p:spPr>
          <a:xfrm>
            <a:off x="7906175" y="4203499"/>
            <a:ext cx="3772574" cy="2294601"/>
          </a:xfrm>
          <a:prstGeom prst="rect">
            <a:avLst/>
          </a:prstGeom>
          <a:noFill/>
          <a:ln>
            <a:noFill/>
          </a:ln>
        </p:spPr>
      </p:pic>
      <p:sp>
        <p:nvSpPr>
          <p:cNvPr id="276" name="Google Shape;276;p26"/>
          <p:cNvSpPr txBox="1"/>
          <p:nvPr/>
        </p:nvSpPr>
        <p:spPr>
          <a:xfrm>
            <a:off x="76200" y="6498100"/>
            <a:ext cx="9557400" cy="681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1000"/>
              </a:spcBef>
              <a:spcAft>
                <a:spcPts val="0"/>
              </a:spcAft>
              <a:buClr>
                <a:schemeClr val="dk1"/>
              </a:buClr>
              <a:buSzPts val="1000"/>
              <a:buFont typeface="Calibri"/>
              <a:buNone/>
            </a:pPr>
            <a:r>
              <a:rPr b="0" i="0" lang="en-US" sz="1000" u="none" cap="none" strike="noStrike">
                <a:solidFill>
                  <a:schemeClr val="dk1"/>
                </a:solidFill>
                <a:latin typeface="Calibri"/>
                <a:ea typeface="Calibri"/>
                <a:cs typeface="Calibri"/>
                <a:sym typeface="Calibri"/>
              </a:rPr>
              <a:t>Portfolio by Maliha Hashmi </a:t>
            </a:r>
            <a:r>
              <a:rPr b="0" i="0" lang="en-US" sz="1000" u="sng" cap="none" strike="noStrike">
                <a:solidFill>
                  <a:schemeClr val="hlink"/>
                </a:solidFill>
                <a:latin typeface="Calibri"/>
                <a:ea typeface="Calibri"/>
                <a:cs typeface="Calibri"/>
                <a:sym typeface="Calibri"/>
                <a:hlinkClick r:id="rId4"/>
              </a:rPr>
              <a:t>https://www.malihahashmi.com/</a:t>
            </a:r>
            <a:r>
              <a:rPr b="0" i="0" lang="en-US" sz="1000" u="none" cap="none" strike="noStrike">
                <a:solidFill>
                  <a:schemeClr val="dk1"/>
                </a:solidFill>
                <a:latin typeface="Calibri"/>
                <a:ea typeface="Calibri"/>
                <a:cs typeface="Calibri"/>
                <a:sym typeface="Calibri"/>
              </a:rPr>
              <a:t> </a:t>
            </a:r>
            <a:endParaRPr b="0" i="0" sz="1000" u="none" cap="none" strike="noStrike">
              <a:solidFill>
                <a:schemeClr val="dk1"/>
              </a:solidFill>
              <a:latin typeface="Calibri"/>
              <a:ea typeface="Calibri"/>
              <a:cs typeface="Calibri"/>
              <a:sym typeface="Calibri"/>
            </a:endParaRPr>
          </a:p>
        </p:txBody>
      </p:sp>
      <p:pic>
        <p:nvPicPr>
          <p:cNvPr id="277" name="Google Shape;277;p26"/>
          <p:cNvPicPr preferRelativeResize="0"/>
          <p:nvPr/>
        </p:nvPicPr>
        <p:blipFill rotWithShape="1">
          <a:blip r:embed="rId5">
            <a:alphaModFix/>
          </a:blip>
          <a:srcRect b="0" l="0" r="0" t="0"/>
          <a:stretch/>
        </p:blipFill>
        <p:spPr>
          <a:xfrm>
            <a:off x="7906175" y="1511200"/>
            <a:ext cx="3772575" cy="2418470"/>
          </a:xfrm>
          <a:prstGeom prst="rect">
            <a:avLst/>
          </a:prstGeom>
          <a:noFill/>
          <a:ln>
            <a:noFill/>
          </a:ln>
        </p:spPr>
      </p:pic>
      <p:sp>
        <p:nvSpPr>
          <p:cNvPr id="278" name="Google Shape;278;p26"/>
          <p:cNvSpPr txBox="1"/>
          <p:nvPr/>
        </p:nvSpPr>
        <p:spPr>
          <a:xfrm>
            <a:off x="838200" y="357100"/>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Secondary Research</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170658" y="2200952"/>
            <a:ext cx="11850657" cy="1304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8300"/>
              <a:buFont typeface="Calibri"/>
              <a:buNone/>
            </a:pPr>
            <a:r>
              <a:rPr lang="en-US" sz="6667">
                <a:solidFill>
                  <a:schemeClr val="lt1"/>
                </a:solidFill>
              </a:rPr>
              <a:t>In-Class Activity</a:t>
            </a:r>
            <a:endParaRPr sz="6667">
              <a:solidFill>
                <a:schemeClr val="lt1"/>
              </a:solidFill>
            </a:endParaRPr>
          </a:p>
        </p:txBody>
      </p:sp>
      <p:cxnSp>
        <p:nvCxnSpPr>
          <p:cNvPr id="284" name="Google Shape;284;p27"/>
          <p:cNvCxnSpPr/>
          <p:nvPr/>
        </p:nvCxnSpPr>
        <p:spPr>
          <a:xfrm>
            <a:off x="4271208" y="4005048"/>
            <a:ext cx="36496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8"/>
          <p:cNvSpPr txBox="1"/>
          <p:nvPr/>
        </p:nvSpPr>
        <p:spPr>
          <a:xfrm>
            <a:off x="838200" y="385233"/>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Identify Problem space</a:t>
            </a:r>
            <a:endParaRPr/>
          </a:p>
        </p:txBody>
      </p:sp>
      <p:sp>
        <p:nvSpPr>
          <p:cNvPr id="290" name="Google Shape;290;p28"/>
          <p:cNvSpPr txBox="1"/>
          <p:nvPr/>
        </p:nvSpPr>
        <p:spPr>
          <a:xfrm>
            <a:off x="647800" y="1710933"/>
            <a:ext cx="7683400" cy="2308324"/>
          </a:xfrm>
          <a:prstGeom prst="rect">
            <a:avLst/>
          </a:prstGeom>
          <a:noFill/>
          <a:ln>
            <a:noFill/>
          </a:ln>
        </p:spPr>
        <p:txBody>
          <a:bodyPr anchorCtr="0" anchor="t" bIns="45700" lIns="91425" spcFirstLastPara="1" rIns="91425" wrap="square" tIns="45700">
            <a:spAutoFit/>
          </a:bodyPr>
          <a:lstStyle/>
          <a:p>
            <a:pPr indent="-317500" lvl="0" marL="457200" marR="0" rtl="0" algn="l">
              <a:lnSpc>
                <a:spcPct val="100000"/>
              </a:lnSpc>
              <a:spcBef>
                <a:spcPts val="0"/>
              </a:spcBef>
              <a:spcAft>
                <a:spcPts val="0"/>
              </a:spcAft>
              <a:buClr>
                <a:srgbClr val="000000"/>
              </a:buClr>
              <a:buSzPts val="1400"/>
              <a:buFont typeface="Raleway"/>
              <a:buChar char="●"/>
            </a:pPr>
            <a:r>
              <a:rPr b="0" i="0" lang="en-US" sz="1800" u="none" cap="none" strike="noStrike">
                <a:solidFill>
                  <a:schemeClr val="dk1"/>
                </a:solidFill>
                <a:latin typeface="Raleway"/>
                <a:ea typeface="Raleway"/>
                <a:cs typeface="Raleway"/>
                <a:sym typeface="Raleway"/>
              </a:rPr>
              <a:t>As a group identify a problem space</a:t>
            </a:r>
            <a:endParaRPr/>
          </a:p>
          <a:p>
            <a:pPr indent="0" lvl="0" marL="139700" marR="0" rtl="0" algn="l">
              <a:lnSpc>
                <a:spcPct val="100000"/>
              </a:lnSpc>
              <a:spcBef>
                <a:spcPts val="0"/>
              </a:spcBef>
              <a:spcAft>
                <a:spcPts val="0"/>
              </a:spcAft>
              <a:buNone/>
            </a:pPr>
            <a:r>
              <a:t/>
            </a:r>
            <a:endParaRPr b="0" i="0" sz="1800" u="none" cap="none" strike="noStrike">
              <a:solidFill>
                <a:schemeClr val="dk1"/>
              </a:solidFill>
              <a:latin typeface="Raleway"/>
              <a:ea typeface="Raleway"/>
              <a:cs typeface="Raleway"/>
              <a:sym typeface="Raleway"/>
            </a:endParaRPr>
          </a:p>
          <a:p>
            <a:pPr indent="-317500" lvl="0" marL="457200" marR="0" rtl="0" algn="l">
              <a:lnSpc>
                <a:spcPct val="100000"/>
              </a:lnSpc>
              <a:spcBef>
                <a:spcPts val="0"/>
              </a:spcBef>
              <a:spcAft>
                <a:spcPts val="0"/>
              </a:spcAft>
              <a:buClr>
                <a:srgbClr val="000000"/>
              </a:buClr>
              <a:buSzPts val="1400"/>
              <a:buFont typeface="Raleway"/>
              <a:buChar char="●"/>
            </a:pPr>
            <a:r>
              <a:rPr b="0" i="0" lang="en-US" sz="1800" u="none" cap="none" strike="noStrike">
                <a:solidFill>
                  <a:srgbClr val="000000"/>
                </a:solidFill>
                <a:latin typeface="Raleway"/>
                <a:ea typeface="Raleway"/>
                <a:cs typeface="Raleway"/>
                <a:sym typeface="Raleway"/>
              </a:rPr>
              <a:t>Can explore conferences, i.e., CHI proceedings for inspiration</a:t>
            </a:r>
            <a:endParaRPr/>
          </a:p>
          <a:p>
            <a:pPr indent="-228600" lvl="0" marL="457200" marR="0" rtl="0" algn="l">
              <a:lnSpc>
                <a:spcPct val="100000"/>
              </a:lnSpc>
              <a:spcBef>
                <a:spcPts val="0"/>
              </a:spcBef>
              <a:spcAft>
                <a:spcPts val="0"/>
              </a:spcAft>
              <a:buClr>
                <a:srgbClr val="000000"/>
              </a:buClr>
              <a:buSzPts val="1400"/>
              <a:buFont typeface="Raleway"/>
              <a:buNone/>
            </a:pPr>
            <a:r>
              <a:t/>
            </a:r>
            <a:endParaRPr b="0" i="0" sz="1800" u="none" cap="none" strike="noStrike">
              <a:solidFill>
                <a:srgbClr val="000000"/>
              </a:solidFill>
              <a:latin typeface="Raleway"/>
              <a:ea typeface="Raleway"/>
              <a:cs typeface="Raleway"/>
              <a:sym typeface="Raleway"/>
            </a:endParaRPr>
          </a:p>
          <a:p>
            <a:pPr indent="-317500" lvl="0" marL="457200" marR="0" rtl="0" algn="l">
              <a:lnSpc>
                <a:spcPct val="100000"/>
              </a:lnSpc>
              <a:spcBef>
                <a:spcPts val="0"/>
              </a:spcBef>
              <a:spcAft>
                <a:spcPts val="0"/>
              </a:spcAft>
              <a:buClr>
                <a:srgbClr val="000000"/>
              </a:buClr>
              <a:buSzPts val="1400"/>
              <a:buFont typeface="Raleway"/>
              <a:buChar char="●"/>
            </a:pPr>
            <a:r>
              <a:rPr b="0" i="0" lang="en-US" sz="1800" u="none" cap="none" strike="noStrike">
                <a:solidFill>
                  <a:srgbClr val="000000"/>
                </a:solidFill>
                <a:latin typeface="Raleway"/>
                <a:ea typeface="Raleway"/>
                <a:cs typeface="Raleway"/>
                <a:sym typeface="Raleway"/>
              </a:rPr>
              <a:t>Write a problem statement</a:t>
            </a:r>
            <a:endParaRPr/>
          </a:p>
          <a:p>
            <a:pPr indent="-228600" lvl="0" marL="457200" marR="0" rtl="0" algn="l">
              <a:lnSpc>
                <a:spcPct val="100000"/>
              </a:lnSpc>
              <a:spcBef>
                <a:spcPts val="0"/>
              </a:spcBef>
              <a:spcAft>
                <a:spcPts val="0"/>
              </a:spcAft>
              <a:buClr>
                <a:srgbClr val="000000"/>
              </a:buClr>
              <a:buSzPts val="1400"/>
              <a:buFont typeface="Raleway"/>
              <a:buNone/>
            </a:pPr>
            <a:r>
              <a:t/>
            </a:r>
            <a:endParaRPr b="0" i="0" sz="1800" u="none" cap="none" strike="noStrike">
              <a:solidFill>
                <a:srgbClr val="000000"/>
              </a:solidFill>
              <a:latin typeface="Raleway"/>
              <a:ea typeface="Raleway"/>
              <a:cs typeface="Raleway"/>
              <a:sym typeface="Raleway"/>
            </a:endParaRPr>
          </a:p>
          <a:p>
            <a:pPr indent="-317500" lvl="0" marL="457200" marR="0" rtl="0" algn="l">
              <a:lnSpc>
                <a:spcPct val="100000"/>
              </a:lnSpc>
              <a:spcBef>
                <a:spcPts val="0"/>
              </a:spcBef>
              <a:spcAft>
                <a:spcPts val="0"/>
              </a:spcAft>
              <a:buClr>
                <a:srgbClr val="000000"/>
              </a:buClr>
              <a:buSzPts val="1400"/>
              <a:buFont typeface="Raleway"/>
              <a:buChar char="●"/>
            </a:pPr>
            <a:r>
              <a:rPr b="0" i="0" lang="en-US" sz="1800" u="none" cap="none" strike="noStrike">
                <a:solidFill>
                  <a:srgbClr val="000000"/>
                </a:solidFill>
                <a:latin typeface="Raleway"/>
                <a:ea typeface="Raleway"/>
                <a:cs typeface="Raleway"/>
                <a:sym typeface="Raleway"/>
              </a:rPr>
              <a:t>Upload the problem statement on Miro board</a:t>
            </a:r>
            <a:endParaRPr/>
          </a:p>
          <a:p>
            <a:pPr indent="-228600" lvl="0" marL="457200" marR="0" rtl="0" algn="l">
              <a:lnSpc>
                <a:spcPct val="100000"/>
              </a:lnSpc>
              <a:spcBef>
                <a:spcPts val="0"/>
              </a:spcBef>
              <a:spcAft>
                <a:spcPts val="0"/>
              </a:spcAft>
              <a:buClr>
                <a:srgbClr val="000000"/>
              </a:buClr>
              <a:buSzPts val="1400"/>
              <a:buFont typeface="Raleway"/>
              <a:buNone/>
            </a:pPr>
            <a:r>
              <a:t/>
            </a:r>
            <a:endParaRPr b="0" i="0" sz="1800" u="none" cap="none" strike="noStrike">
              <a:solidFill>
                <a:srgbClr val="000000"/>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e1c89fe280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97" name="Google Shape;297;g2e1c89fe280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3"/>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3"/>
          <p:cNvSpPr txBox="1"/>
          <p:nvPr/>
        </p:nvSpPr>
        <p:spPr>
          <a:xfrm>
            <a:off x="838200" y="728662"/>
            <a:ext cx="3785513" cy="372885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600"/>
              </a:spcAft>
              <a:buClr>
                <a:schemeClr val="dk1"/>
              </a:buClr>
              <a:buSzPts val="5200"/>
              <a:buFont typeface="Calibri"/>
              <a:buNone/>
            </a:pPr>
            <a:r>
              <a:rPr b="0" i="0" lang="en-US" sz="5200" u="none" cap="none" strike="noStrike">
                <a:solidFill>
                  <a:schemeClr val="dk1"/>
                </a:solidFill>
                <a:latin typeface="Calibri"/>
                <a:ea typeface="Calibri"/>
                <a:cs typeface="Calibri"/>
                <a:sym typeface="Calibri"/>
              </a:rPr>
              <a:t>Good or Bad?</a:t>
            </a:r>
            <a:endParaRPr/>
          </a:p>
        </p:txBody>
      </p:sp>
      <p:pic>
        <p:nvPicPr>
          <p:cNvPr id="113" name="Google Shape;113;p3"/>
          <p:cNvPicPr preferRelativeResize="0"/>
          <p:nvPr/>
        </p:nvPicPr>
        <p:blipFill rotWithShape="1">
          <a:blip r:embed="rId3">
            <a:alphaModFix/>
          </a:blip>
          <a:srcRect b="14372" l="0" r="1" t="11391"/>
          <a:stretch/>
        </p:blipFill>
        <p:spPr>
          <a:xfrm>
            <a:off x="5009505" y="10"/>
            <a:ext cx="7182495" cy="6857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4"/>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4"/>
          <p:cNvSpPr txBox="1"/>
          <p:nvPr/>
        </p:nvSpPr>
        <p:spPr>
          <a:xfrm>
            <a:off x="838200" y="728662"/>
            <a:ext cx="3785513" cy="372885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600"/>
              </a:spcAft>
              <a:buClr>
                <a:schemeClr val="dk1"/>
              </a:buClr>
              <a:buSzPts val="5200"/>
              <a:buFont typeface="Calibri"/>
              <a:buNone/>
            </a:pPr>
            <a:r>
              <a:rPr b="0" i="0" lang="en-US" sz="5200" u="none" cap="none" strike="noStrike">
                <a:solidFill>
                  <a:schemeClr val="dk1"/>
                </a:solidFill>
                <a:latin typeface="Calibri"/>
                <a:ea typeface="Calibri"/>
                <a:cs typeface="Calibri"/>
                <a:sym typeface="Calibri"/>
              </a:rPr>
              <a:t>Good or Bad?</a:t>
            </a:r>
            <a:endParaRPr/>
          </a:p>
        </p:txBody>
      </p:sp>
      <p:pic>
        <p:nvPicPr>
          <p:cNvPr id="120" name="Google Shape;120;p4"/>
          <p:cNvPicPr preferRelativeResize="0"/>
          <p:nvPr/>
        </p:nvPicPr>
        <p:blipFill rotWithShape="1">
          <a:blip r:embed="rId3">
            <a:alphaModFix/>
          </a:blip>
          <a:srcRect b="1" l="11189" r="8692" t="0"/>
          <a:stretch/>
        </p:blipFill>
        <p:spPr>
          <a:xfrm>
            <a:off x="5009505" y="10"/>
            <a:ext cx="7182495" cy="68579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5"/>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5"/>
          <p:cNvSpPr txBox="1"/>
          <p:nvPr/>
        </p:nvSpPr>
        <p:spPr>
          <a:xfrm>
            <a:off x="838200" y="728662"/>
            <a:ext cx="3785513" cy="372885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600"/>
              </a:spcAft>
              <a:buClr>
                <a:schemeClr val="dk1"/>
              </a:buClr>
              <a:buSzPts val="5200"/>
              <a:buFont typeface="Calibri"/>
              <a:buNone/>
            </a:pPr>
            <a:r>
              <a:rPr b="0" i="0" lang="en-US" sz="5200" u="none" cap="none" strike="noStrike">
                <a:solidFill>
                  <a:schemeClr val="dk1"/>
                </a:solidFill>
                <a:latin typeface="Calibri"/>
                <a:ea typeface="Calibri"/>
                <a:cs typeface="Calibri"/>
                <a:sym typeface="Calibri"/>
              </a:rPr>
              <a:t>Good or Bad?</a:t>
            </a:r>
            <a:endParaRPr/>
          </a:p>
        </p:txBody>
      </p:sp>
      <p:pic>
        <p:nvPicPr>
          <p:cNvPr id="127" name="Google Shape;127;p5"/>
          <p:cNvPicPr preferRelativeResize="0"/>
          <p:nvPr/>
        </p:nvPicPr>
        <p:blipFill rotWithShape="1">
          <a:blip r:embed="rId3">
            <a:alphaModFix/>
          </a:blip>
          <a:srcRect b="0" l="0" r="0" t="0"/>
          <a:stretch/>
        </p:blipFill>
        <p:spPr>
          <a:xfrm>
            <a:off x="3861105" y="-1"/>
            <a:ext cx="8330896" cy="6857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6"/>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3" name="Google Shape;133;p6"/>
          <p:cNvSpPr txBox="1"/>
          <p:nvPr/>
        </p:nvSpPr>
        <p:spPr>
          <a:xfrm>
            <a:off x="838200" y="728662"/>
            <a:ext cx="3785513" cy="372885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600"/>
              </a:spcAft>
              <a:buClr>
                <a:schemeClr val="dk1"/>
              </a:buClr>
              <a:buSzPts val="5200"/>
              <a:buFont typeface="Calibri"/>
              <a:buNone/>
            </a:pPr>
            <a:r>
              <a:rPr b="0" i="0" lang="en-US" sz="5200" u="none" cap="none" strike="noStrike">
                <a:solidFill>
                  <a:schemeClr val="dk1"/>
                </a:solidFill>
                <a:latin typeface="Calibri"/>
                <a:ea typeface="Calibri"/>
                <a:cs typeface="Calibri"/>
                <a:sym typeface="Calibri"/>
              </a:rPr>
              <a:t>Good or Bad?</a:t>
            </a:r>
            <a:endParaRPr/>
          </a:p>
        </p:txBody>
      </p:sp>
      <p:pic>
        <p:nvPicPr>
          <p:cNvPr id="134" name="Google Shape;134;p6"/>
          <p:cNvPicPr preferRelativeResize="0"/>
          <p:nvPr/>
        </p:nvPicPr>
        <p:blipFill rotWithShape="1">
          <a:blip r:embed="rId3">
            <a:alphaModFix/>
          </a:blip>
          <a:srcRect b="0" l="0" r="0" t="0"/>
          <a:stretch/>
        </p:blipFill>
        <p:spPr>
          <a:xfrm>
            <a:off x="3962399" y="0"/>
            <a:ext cx="8226551" cy="650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7"/>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0" name="Google Shape;140;p7"/>
          <p:cNvSpPr txBox="1"/>
          <p:nvPr/>
        </p:nvSpPr>
        <p:spPr>
          <a:xfrm>
            <a:off x="838200" y="728662"/>
            <a:ext cx="3785513" cy="372885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600"/>
              </a:spcAft>
              <a:buClr>
                <a:schemeClr val="dk1"/>
              </a:buClr>
              <a:buSzPts val="5200"/>
              <a:buFont typeface="Calibri"/>
              <a:buNone/>
            </a:pPr>
            <a:r>
              <a:rPr b="0" i="0" lang="en-US" sz="5200" u="none" cap="none" strike="noStrike">
                <a:solidFill>
                  <a:schemeClr val="dk1"/>
                </a:solidFill>
                <a:latin typeface="Calibri"/>
                <a:ea typeface="Calibri"/>
                <a:cs typeface="Calibri"/>
                <a:sym typeface="Calibri"/>
              </a:rPr>
              <a:t>Good or Bad?</a:t>
            </a:r>
            <a:endParaRPr/>
          </a:p>
        </p:txBody>
      </p:sp>
      <p:pic>
        <p:nvPicPr>
          <p:cNvPr id="141" name="Google Shape;141;p7"/>
          <p:cNvPicPr preferRelativeResize="0"/>
          <p:nvPr/>
        </p:nvPicPr>
        <p:blipFill rotWithShape="1">
          <a:blip r:embed="rId3">
            <a:alphaModFix/>
          </a:blip>
          <a:srcRect b="0" l="0" r="0" t="0"/>
          <a:stretch/>
        </p:blipFill>
        <p:spPr>
          <a:xfrm>
            <a:off x="5461914" y="0"/>
            <a:ext cx="6727037" cy="65082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 name="Shape 145"/>
        <p:cNvGrpSpPr/>
        <p:nvPr/>
      </p:nvGrpSpPr>
      <p:grpSpPr>
        <a:xfrm>
          <a:off x="0" y="0"/>
          <a:ext cx="0" cy="0"/>
          <a:chOff x="0" y="0"/>
          <a:chExt cx="0" cy="0"/>
        </a:xfrm>
      </p:grpSpPr>
      <p:sp>
        <p:nvSpPr>
          <p:cNvPr id="146" name="Google Shape;146;p8"/>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7" name="Google Shape;147;p8"/>
          <p:cNvSpPr txBox="1"/>
          <p:nvPr/>
        </p:nvSpPr>
        <p:spPr>
          <a:xfrm>
            <a:off x="838200" y="728662"/>
            <a:ext cx="3785513" cy="372885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600"/>
              </a:spcAft>
              <a:buClr>
                <a:schemeClr val="dk1"/>
              </a:buClr>
              <a:buSzPts val="5200"/>
              <a:buFont typeface="Calibri"/>
              <a:buNone/>
            </a:pPr>
            <a:r>
              <a:rPr b="0" i="0" lang="en-US" sz="5200" u="none" cap="none" strike="noStrike">
                <a:solidFill>
                  <a:schemeClr val="dk1"/>
                </a:solidFill>
                <a:latin typeface="Calibri"/>
                <a:ea typeface="Calibri"/>
                <a:cs typeface="Calibri"/>
                <a:sym typeface="Calibri"/>
              </a:rPr>
              <a:t>Good or Bad?</a:t>
            </a:r>
            <a:endParaRPr/>
          </a:p>
        </p:txBody>
      </p:sp>
      <p:pic>
        <p:nvPicPr>
          <p:cNvPr id="148" name="Google Shape;148;p8"/>
          <p:cNvPicPr preferRelativeResize="0"/>
          <p:nvPr/>
        </p:nvPicPr>
        <p:blipFill rotWithShape="1">
          <a:blip r:embed="rId3">
            <a:alphaModFix/>
          </a:blip>
          <a:srcRect b="0" l="0" r="0" t="0"/>
          <a:stretch/>
        </p:blipFill>
        <p:spPr>
          <a:xfrm>
            <a:off x="4368800" y="0"/>
            <a:ext cx="7823200" cy="482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9"/>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4" name="Google Shape;154;p9"/>
          <p:cNvSpPr txBox="1"/>
          <p:nvPr/>
        </p:nvSpPr>
        <p:spPr>
          <a:xfrm>
            <a:off x="838200" y="728662"/>
            <a:ext cx="3785513" cy="3728853"/>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600"/>
              </a:spcAft>
              <a:buClr>
                <a:schemeClr val="dk1"/>
              </a:buClr>
              <a:buSzPts val="5200"/>
              <a:buFont typeface="Calibri"/>
              <a:buNone/>
            </a:pPr>
            <a:r>
              <a:rPr b="0" i="0" lang="en-US" sz="5200" u="none" cap="none" strike="noStrike">
                <a:solidFill>
                  <a:schemeClr val="dk1"/>
                </a:solidFill>
                <a:latin typeface="Calibri"/>
                <a:ea typeface="Calibri"/>
                <a:cs typeface="Calibri"/>
                <a:sym typeface="Calibri"/>
              </a:rPr>
              <a:t>Good or Bad?</a:t>
            </a:r>
            <a:endParaRPr/>
          </a:p>
        </p:txBody>
      </p:sp>
      <p:pic>
        <p:nvPicPr>
          <p:cNvPr descr="Word for a cut in a shampoo packet - English Language ..." id="155" name="Google Shape;155;p9"/>
          <p:cNvPicPr preferRelativeResize="0"/>
          <p:nvPr/>
        </p:nvPicPr>
        <p:blipFill rotWithShape="1">
          <a:blip r:embed="rId3">
            <a:alphaModFix/>
          </a:blip>
          <a:srcRect b="0" l="0" r="0" t="0"/>
          <a:stretch/>
        </p:blipFill>
        <p:spPr>
          <a:xfrm>
            <a:off x="7447619" y="0"/>
            <a:ext cx="4741332" cy="63543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2023-09-26T03:13:54Z</dcterms:created>
  <dc:creator>Nurain, Novia</dc:creator>
</cp:coreProperties>
</file>